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2D1_6160EBC2.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1"/>
  </p:notesMasterIdLst>
  <p:sldIdLst>
    <p:sldId id="266" r:id="rId5"/>
    <p:sldId id="788" r:id="rId6"/>
    <p:sldId id="783" r:id="rId7"/>
    <p:sldId id="785" r:id="rId8"/>
    <p:sldId id="784" r:id="rId9"/>
    <p:sldId id="789" r:id="rId10"/>
    <p:sldId id="790" r:id="rId11"/>
    <p:sldId id="787" r:id="rId12"/>
    <p:sldId id="719" r:id="rId13"/>
    <p:sldId id="720" r:id="rId14"/>
    <p:sldId id="721" r:id="rId15"/>
    <p:sldId id="722" r:id="rId16"/>
    <p:sldId id="725" r:id="rId17"/>
    <p:sldId id="780" r:id="rId18"/>
    <p:sldId id="776" r:id="rId19"/>
    <p:sldId id="739"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65614-8F3E-B6E6-48CF-8C00CBFD0DB0}" name="Cressman, Scott" initials="CS" userId="S::sccressman@pa.gov::421684a0-9253-4688-94d7-d245d44a40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3E7F"/>
    <a:srgbClr val="EBEBEB"/>
    <a:srgbClr val="007336"/>
    <a:srgbClr val="BF940D"/>
    <a:srgbClr val="002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6FD34-0F2B-40FB-BDAA-D646FD3A89D1}" v="154" dt="2026-03-17T11:16:39.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25" autoAdjust="0"/>
  </p:normalViewPr>
  <p:slideViewPr>
    <p:cSldViewPr snapToGrid="0">
      <p:cViewPr varScale="1">
        <p:scale>
          <a:sx n="56" d="100"/>
          <a:sy n="56" d="100"/>
        </p:scale>
        <p:origin x="1608" y="274"/>
      </p:cViewPr>
      <p:guideLst/>
    </p:cSldViewPr>
  </p:slideViewPr>
  <p:notesTextViewPr>
    <p:cViewPr>
      <p:scale>
        <a:sx n="1" d="1"/>
        <a:sy n="1" d="1"/>
      </p:scale>
      <p:origin x="0" y="0"/>
    </p:cViewPr>
  </p:notesTextViewPr>
  <p:notesViewPr>
    <p:cSldViewPr snapToGrid="0">
      <p:cViewPr>
        <p:scale>
          <a:sx n="63" d="100"/>
          <a:sy n="63" d="100"/>
        </p:scale>
        <p:origin x="3120" y="1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2D1_6160EBC2.xml><?xml version="1.0" encoding="utf-8"?>
<p188:cmLst xmlns:a="http://schemas.openxmlformats.org/drawingml/2006/main" xmlns:r="http://schemas.openxmlformats.org/officeDocument/2006/relationships" xmlns:p188="http://schemas.microsoft.com/office/powerpoint/2018/8/main">
  <p188:cm id="{2AB2C28D-EC85-40C4-A92C-BC1F2E10353A}" authorId="{BB365614-8F3E-B6E6-48CF-8C00CBFD0DB0}" created="2026-03-14T16:39:50.652">
    <pc:sldMkLst xmlns:pc="http://schemas.microsoft.com/office/powerpoint/2013/main/command">
      <pc:docMk/>
      <pc:sldMk cId="1633741762" sldId="721"/>
    </pc:sldMkLst>
    <p188:txBody>
      <a:bodyPr/>
      <a:lstStyle/>
      <a:p>
        <a:r>
          <a:rPr lang="en-US"/>
          <a:t>Mention 33 is paul miler crash section and impacts to hands free cell phone legislation??</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E25564-0EC2-432B-98B1-61459D2371B8}" type="doc">
      <dgm:prSet loTypeId="urn:microsoft.com/office/officeart/2005/8/layout/cycle7" loCatId="cycle" qsTypeId="urn:microsoft.com/office/officeart/2005/8/quickstyle/3d2" qsCatId="3D" csTypeId="urn:microsoft.com/office/officeart/2005/8/colors/colorful3" csCatId="colorful" phldr="1"/>
      <dgm:spPr/>
      <dgm:t>
        <a:bodyPr/>
        <a:lstStyle/>
        <a:p>
          <a:endParaRPr lang="en-US"/>
        </a:p>
      </dgm:t>
    </dgm:pt>
    <dgm:pt modelId="{B8E56EBA-C192-4877-A293-F109CBD84335}">
      <dgm:prSet phldrT="[Text]" phldr="0"/>
      <dgm:spPr/>
      <dgm:t>
        <a:bodyPr/>
        <a:lstStyle/>
        <a:p>
          <a:r>
            <a:rPr lang="en-US" b="0" dirty="0">
              <a:latin typeface="Arial"/>
              <a:cs typeface="Arial"/>
            </a:rPr>
            <a:t>Issue</a:t>
          </a:r>
          <a:endParaRPr lang="en-US" dirty="0"/>
        </a:p>
      </dgm:t>
    </dgm:pt>
    <dgm:pt modelId="{66353BCB-7483-40CB-BF8E-B61F45C50BCE}" type="parTrans" cxnId="{02A1D7CE-2CB7-4EF2-B723-01657344BAB7}">
      <dgm:prSet/>
      <dgm:spPr/>
      <dgm:t>
        <a:bodyPr/>
        <a:lstStyle/>
        <a:p>
          <a:endParaRPr lang="en-US"/>
        </a:p>
      </dgm:t>
    </dgm:pt>
    <dgm:pt modelId="{56B68A71-4F14-4E5A-89AD-EF156E93AB46}" type="sibTrans" cxnId="{02A1D7CE-2CB7-4EF2-B723-01657344BAB7}">
      <dgm:prSet/>
      <dgm:spPr/>
      <dgm:t>
        <a:bodyPr/>
        <a:lstStyle/>
        <a:p>
          <a:endParaRPr lang="en-US"/>
        </a:p>
      </dgm:t>
    </dgm:pt>
    <dgm:pt modelId="{5B49C4B0-95D5-4EA2-AFE3-77B478F88BF2}">
      <dgm:prSet phldrT="[Text]" phldr="0"/>
      <dgm:spPr/>
      <dgm:t>
        <a:bodyPr/>
        <a:lstStyle/>
        <a:p>
          <a:r>
            <a:rPr lang="en-US" dirty="0">
              <a:latin typeface="Arial"/>
              <a:cs typeface="Arial"/>
            </a:rPr>
            <a:t>Solution</a:t>
          </a:r>
        </a:p>
      </dgm:t>
    </dgm:pt>
    <dgm:pt modelId="{49E351F2-48AC-45BB-B90C-D0BC27D4BBA4}" type="parTrans" cxnId="{89B4CC92-8E9D-4D98-BEFC-4B95BB68A8AA}">
      <dgm:prSet/>
      <dgm:spPr/>
      <dgm:t>
        <a:bodyPr/>
        <a:lstStyle/>
        <a:p>
          <a:endParaRPr lang="en-US"/>
        </a:p>
      </dgm:t>
    </dgm:pt>
    <dgm:pt modelId="{E14A9BE4-B79B-4A9A-BC12-DEC8828182DD}" type="sibTrans" cxnId="{89B4CC92-8E9D-4D98-BEFC-4B95BB68A8AA}">
      <dgm:prSet/>
      <dgm:spPr/>
      <dgm:t>
        <a:bodyPr/>
        <a:lstStyle/>
        <a:p>
          <a:endParaRPr lang="en-US"/>
        </a:p>
      </dgm:t>
    </dgm:pt>
    <dgm:pt modelId="{0A6C33DE-BD92-4A0D-873B-5D1CA8BB30EF}">
      <dgm:prSet phldrT="[Text]" phldr="0"/>
      <dgm:spPr/>
      <dgm:t>
        <a:bodyPr/>
        <a:lstStyle/>
        <a:p>
          <a:r>
            <a:rPr lang="en-US" dirty="0">
              <a:latin typeface="Arial"/>
              <a:cs typeface="Arial"/>
            </a:rPr>
            <a:t>Team</a:t>
          </a:r>
        </a:p>
      </dgm:t>
    </dgm:pt>
    <dgm:pt modelId="{344F4820-4E6E-4447-BC4E-01BBFECF8E82}" type="parTrans" cxnId="{14942861-14D8-4DB0-8459-57F44A84D77E}">
      <dgm:prSet/>
      <dgm:spPr/>
      <dgm:t>
        <a:bodyPr/>
        <a:lstStyle/>
        <a:p>
          <a:endParaRPr lang="en-US"/>
        </a:p>
      </dgm:t>
    </dgm:pt>
    <dgm:pt modelId="{7B1DCCBE-DD59-4AD0-A30D-037CEDFC7CB7}" type="sibTrans" cxnId="{14942861-14D8-4DB0-8459-57F44A84D77E}">
      <dgm:prSet/>
      <dgm:spPr/>
      <dgm:t>
        <a:bodyPr/>
        <a:lstStyle/>
        <a:p>
          <a:endParaRPr lang="en-US"/>
        </a:p>
      </dgm:t>
    </dgm:pt>
    <dgm:pt modelId="{B8265F8C-5C6F-444B-AFDF-92E903037714}">
      <dgm:prSet phldr="0"/>
      <dgm:spPr/>
      <dgm:t>
        <a:bodyPr/>
        <a:lstStyle/>
        <a:p>
          <a:r>
            <a:rPr lang="en-US" dirty="0">
              <a:latin typeface="Arial"/>
              <a:cs typeface="Arial"/>
            </a:rPr>
            <a:t>Experience</a:t>
          </a:r>
        </a:p>
      </dgm:t>
    </dgm:pt>
    <dgm:pt modelId="{4E6F41D7-7A22-4327-BE25-9555F5822B55}" type="parTrans" cxnId="{25E819C6-A724-4F59-9DD0-C5997C65426E}">
      <dgm:prSet/>
      <dgm:spPr/>
      <dgm:t>
        <a:bodyPr/>
        <a:lstStyle/>
        <a:p>
          <a:endParaRPr lang="en-US"/>
        </a:p>
      </dgm:t>
    </dgm:pt>
    <dgm:pt modelId="{9D042F4B-67AD-4957-9887-5DEDFCF6D889}" type="sibTrans" cxnId="{25E819C6-A724-4F59-9DD0-C5997C65426E}">
      <dgm:prSet/>
      <dgm:spPr/>
      <dgm:t>
        <a:bodyPr/>
        <a:lstStyle/>
        <a:p>
          <a:endParaRPr lang="en-US"/>
        </a:p>
      </dgm:t>
    </dgm:pt>
    <dgm:pt modelId="{EC40299F-0795-40A7-A1C9-1B4C6CCED625}">
      <dgm:prSet phldr="0"/>
      <dgm:spPr/>
      <dgm:t>
        <a:bodyPr/>
        <a:lstStyle/>
        <a:p>
          <a:pPr rtl="0"/>
          <a:r>
            <a:rPr lang="en-US" dirty="0">
              <a:latin typeface="Arial"/>
              <a:cs typeface="Arial"/>
            </a:rPr>
            <a:t>Values</a:t>
          </a:r>
        </a:p>
      </dgm:t>
    </dgm:pt>
    <dgm:pt modelId="{6B50857B-45AD-4E50-9A7D-09285F1B8E22}" type="parTrans" cxnId="{776D73BE-C93E-44D6-B4E8-8A0054F96668}">
      <dgm:prSet/>
      <dgm:spPr/>
      <dgm:t>
        <a:bodyPr/>
        <a:lstStyle/>
        <a:p>
          <a:endParaRPr lang="en-US"/>
        </a:p>
      </dgm:t>
    </dgm:pt>
    <dgm:pt modelId="{4C563A6E-C2A8-47B3-A3D4-A95B2BFA6BA3}" type="sibTrans" cxnId="{776D73BE-C93E-44D6-B4E8-8A0054F96668}">
      <dgm:prSet/>
      <dgm:spPr/>
      <dgm:t>
        <a:bodyPr/>
        <a:lstStyle/>
        <a:p>
          <a:endParaRPr lang="en-US"/>
        </a:p>
      </dgm:t>
    </dgm:pt>
    <dgm:pt modelId="{ACCD816D-6058-4EAC-BD0A-99B7EB089813}" type="pres">
      <dgm:prSet presAssocID="{5EE25564-0EC2-432B-98B1-61459D2371B8}" presName="Name0" presStyleCnt="0">
        <dgm:presLayoutVars>
          <dgm:dir/>
          <dgm:resizeHandles val="exact"/>
        </dgm:presLayoutVars>
      </dgm:prSet>
      <dgm:spPr/>
    </dgm:pt>
    <dgm:pt modelId="{BEED03C1-D6E2-4A53-B043-E4CFFF54CBD1}" type="pres">
      <dgm:prSet presAssocID="{B8E56EBA-C192-4877-A293-F109CBD84335}" presName="node" presStyleLbl="node1" presStyleIdx="0" presStyleCnt="5">
        <dgm:presLayoutVars>
          <dgm:bulletEnabled val="1"/>
        </dgm:presLayoutVars>
      </dgm:prSet>
      <dgm:spPr/>
    </dgm:pt>
    <dgm:pt modelId="{D0EAEDD7-21CB-47EE-80D2-E6C1302E9E37}" type="pres">
      <dgm:prSet presAssocID="{56B68A71-4F14-4E5A-89AD-EF156E93AB46}" presName="sibTrans" presStyleLbl="sibTrans2D1" presStyleIdx="0" presStyleCnt="5"/>
      <dgm:spPr/>
    </dgm:pt>
    <dgm:pt modelId="{B9293924-A10C-4E06-9FF3-7F7DE970832A}" type="pres">
      <dgm:prSet presAssocID="{56B68A71-4F14-4E5A-89AD-EF156E93AB46}" presName="connectorText" presStyleLbl="sibTrans2D1" presStyleIdx="0" presStyleCnt="5"/>
      <dgm:spPr/>
    </dgm:pt>
    <dgm:pt modelId="{2CD12504-3108-4194-B2F5-06F14383A8D7}" type="pres">
      <dgm:prSet presAssocID="{5B49C4B0-95D5-4EA2-AFE3-77B478F88BF2}" presName="node" presStyleLbl="node1" presStyleIdx="1" presStyleCnt="5">
        <dgm:presLayoutVars>
          <dgm:bulletEnabled val="1"/>
        </dgm:presLayoutVars>
      </dgm:prSet>
      <dgm:spPr/>
    </dgm:pt>
    <dgm:pt modelId="{71486BA6-562A-458A-9BA6-4D3A4890D343}" type="pres">
      <dgm:prSet presAssocID="{E14A9BE4-B79B-4A9A-BC12-DEC8828182DD}" presName="sibTrans" presStyleLbl="sibTrans2D1" presStyleIdx="1" presStyleCnt="5"/>
      <dgm:spPr/>
    </dgm:pt>
    <dgm:pt modelId="{235B8A0C-FD03-4E76-AE4B-D6C0EFCB6C90}" type="pres">
      <dgm:prSet presAssocID="{E14A9BE4-B79B-4A9A-BC12-DEC8828182DD}" presName="connectorText" presStyleLbl="sibTrans2D1" presStyleIdx="1" presStyleCnt="5"/>
      <dgm:spPr/>
    </dgm:pt>
    <dgm:pt modelId="{ED03CF06-5E68-4101-8638-DA67A15E2893}" type="pres">
      <dgm:prSet presAssocID="{0A6C33DE-BD92-4A0D-873B-5D1CA8BB30EF}" presName="node" presStyleLbl="node1" presStyleIdx="2" presStyleCnt="5">
        <dgm:presLayoutVars>
          <dgm:bulletEnabled val="1"/>
        </dgm:presLayoutVars>
      </dgm:prSet>
      <dgm:spPr/>
    </dgm:pt>
    <dgm:pt modelId="{685B2FDB-CBE3-4418-848F-DF82A6245F2A}" type="pres">
      <dgm:prSet presAssocID="{7B1DCCBE-DD59-4AD0-A30D-037CEDFC7CB7}" presName="sibTrans" presStyleLbl="sibTrans2D1" presStyleIdx="2" presStyleCnt="5"/>
      <dgm:spPr/>
    </dgm:pt>
    <dgm:pt modelId="{317A6574-79BD-4B77-BA34-8BC2226C89DA}" type="pres">
      <dgm:prSet presAssocID="{7B1DCCBE-DD59-4AD0-A30D-037CEDFC7CB7}" presName="connectorText" presStyleLbl="sibTrans2D1" presStyleIdx="2" presStyleCnt="5"/>
      <dgm:spPr/>
    </dgm:pt>
    <dgm:pt modelId="{FE5C236F-111E-4E03-AA1D-F2C0CDD95FF4}" type="pres">
      <dgm:prSet presAssocID="{EC40299F-0795-40A7-A1C9-1B4C6CCED625}" presName="node" presStyleLbl="node1" presStyleIdx="3" presStyleCnt="5">
        <dgm:presLayoutVars>
          <dgm:bulletEnabled val="1"/>
        </dgm:presLayoutVars>
      </dgm:prSet>
      <dgm:spPr/>
    </dgm:pt>
    <dgm:pt modelId="{67A77F4F-E95C-4BE7-90DD-B93BC36065A3}" type="pres">
      <dgm:prSet presAssocID="{4C563A6E-C2A8-47B3-A3D4-A95B2BFA6BA3}" presName="sibTrans" presStyleLbl="sibTrans2D1" presStyleIdx="3" presStyleCnt="5"/>
      <dgm:spPr/>
    </dgm:pt>
    <dgm:pt modelId="{CA1A8078-EE09-412F-95AB-1F3CB18E1F24}" type="pres">
      <dgm:prSet presAssocID="{4C563A6E-C2A8-47B3-A3D4-A95B2BFA6BA3}" presName="connectorText" presStyleLbl="sibTrans2D1" presStyleIdx="3" presStyleCnt="5"/>
      <dgm:spPr/>
    </dgm:pt>
    <dgm:pt modelId="{D784C0B1-D321-4AAE-9160-BCE124578EB8}" type="pres">
      <dgm:prSet presAssocID="{B8265F8C-5C6F-444B-AFDF-92E903037714}" presName="node" presStyleLbl="node1" presStyleIdx="4" presStyleCnt="5">
        <dgm:presLayoutVars>
          <dgm:bulletEnabled val="1"/>
        </dgm:presLayoutVars>
      </dgm:prSet>
      <dgm:spPr/>
    </dgm:pt>
    <dgm:pt modelId="{175DFA21-A778-46DE-8295-B01F5BAF6965}" type="pres">
      <dgm:prSet presAssocID="{9D042F4B-67AD-4957-9887-5DEDFCF6D889}" presName="sibTrans" presStyleLbl="sibTrans2D1" presStyleIdx="4" presStyleCnt="5"/>
      <dgm:spPr/>
    </dgm:pt>
    <dgm:pt modelId="{D7E4C8E0-E0FE-441F-9DC6-B39DEF4C6D50}" type="pres">
      <dgm:prSet presAssocID="{9D042F4B-67AD-4957-9887-5DEDFCF6D889}" presName="connectorText" presStyleLbl="sibTrans2D1" presStyleIdx="4" presStyleCnt="5"/>
      <dgm:spPr/>
    </dgm:pt>
  </dgm:ptLst>
  <dgm:cxnLst>
    <dgm:cxn modelId="{925AFE0F-0C85-4C08-83E1-D87560458AF1}" type="presOf" srcId="{9D042F4B-67AD-4957-9887-5DEDFCF6D889}" destId="{D7E4C8E0-E0FE-441F-9DC6-B39DEF4C6D50}" srcOrd="1" destOrd="0" presId="urn:microsoft.com/office/officeart/2005/8/layout/cycle7"/>
    <dgm:cxn modelId="{BFD8A51B-A105-4E9C-B912-3DB916E47087}" type="presOf" srcId="{5EE25564-0EC2-432B-98B1-61459D2371B8}" destId="{ACCD816D-6058-4EAC-BD0A-99B7EB089813}" srcOrd="0" destOrd="0" presId="urn:microsoft.com/office/officeart/2005/8/layout/cycle7"/>
    <dgm:cxn modelId="{468A9120-CE70-499F-BED6-7F2D47F4ADFC}" type="presOf" srcId="{7B1DCCBE-DD59-4AD0-A30D-037CEDFC7CB7}" destId="{317A6574-79BD-4B77-BA34-8BC2226C89DA}" srcOrd="1" destOrd="0" presId="urn:microsoft.com/office/officeart/2005/8/layout/cycle7"/>
    <dgm:cxn modelId="{164FBE26-CC77-4CED-AA07-6BF8AB41B184}" type="presOf" srcId="{7B1DCCBE-DD59-4AD0-A30D-037CEDFC7CB7}" destId="{685B2FDB-CBE3-4418-848F-DF82A6245F2A}" srcOrd="0" destOrd="0" presId="urn:microsoft.com/office/officeart/2005/8/layout/cycle7"/>
    <dgm:cxn modelId="{14942861-14D8-4DB0-8459-57F44A84D77E}" srcId="{5EE25564-0EC2-432B-98B1-61459D2371B8}" destId="{0A6C33DE-BD92-4A0D-873B-5D1CA8BB30EF}" srcOrd="2" destOrd="0" parTransId="{344F4820-4E6E-4447-BC4E-01BBFECF8E82}" sibTransId="{7B1DCCBE-DD59-4AD0-A30D-037CEDFC7CB7}"/>
    <dgm:cxn modelId="{7ED7AC45-5A03-4888-AB7D-F1992A1ED7EC}" type="presOf" srcId="{B8265F8C-5C6F-444B-AFDF-92E903037714}" destId="{D784C0B1-D321-4AAE-9160-BCE124578EB8}" srcOrd="0" destOrd="0" presId="urn:microsoft.com/office/officeart/2005/8/layout/cycle7"/>
    <dgm:cxn modelId="{6CAE2F6B-B5CA-4229-B410-86B3E354870E}" type="presOf" srcId="{56B68A71-4F14-4E5A-89AD-EF156E93AB46}" destId="{B9293924-A10C-4E06-9FF3-7F7DE970832A}" srcOrd="1" destOrd="0" presId="urn:microsoft.com/office/officeart/2005/8/layout/cycle7"/>
    <dgm:cxn modelId="{6601887C-D1C0-486D-8B94-0D41FD89CC52}" type="presOf" srcId="{0A6C33DE-BD92-4A0D-873B-5D1CA8BB30EF}" destId="{ED03CF06-5E68-4101-8638-DA67A15E2893}" srcOrd="0" destOrd="0" presId="urn:microsoft.com/office/officeart/2005/8/layout/cycle7"/>
    <dgm:cxn modelId="{F456568D-A226-4E7D-BFB5-1C39046D542A}" type="presOf" srcId="{5B49C4B0-95D5-4EA2-AFE3-77B478F88BF2}" destId="{2CD12504-3108-4194-B2F5-06F14383A8D7}" srcOrd="0" destOrd="0" presId="urn:microsoft.com/office/officeart/2005/8/layout/cycle7"/>
    <dgm:cxn modelId="{89B4CC92-8E9D-4D98-BEFC-4B95BB68A8AA}" srcId="{5EE25564-0EC2-432B-98B1-61459D2371B8}" destId="{5B49C4B0-95D5-4EA2-AFE3-77B478F88BF2}" srcOrd="1" destOrd="0" parTransId="{49E351F2-48AC-45BB-B90C-D0BC27D4BBA4}" sibTransId="{E14A9BE4-B79B-4A9A-BC12-DEC8828182DD}"/>
    <dgm:cxn modelId="{979C55A4-766D-440F-B31F-ACF75C4CCB41}" type="presOf" srcId="{EC40299F-0795-40A7-A1C9-1B4C6CCED625}" destId="{FE5C236F-111E-4E03-AA1D-F2C0CDD95FF4}" srcOrd="0" destOrd="0" presId="urn:microsoft.com/office/officeart/2005/8/layout/cycle7"/>
    <dgm:cxn modelId="{1936B8A8-6C17-40E9-9DCD-6B8255CA6924}" type="presOf" srcId="{B8E56EBA-C192-4877-A293-F109CBD84335}" destId="{BEED03C1-D6E2-4A53-B043-E4CFFF54CBD1}" srcOrd="0" destOrd="0" presId="urn:microsoft.com/office/officeart/2005/8/layout/cycle7"/>
    <dgm:cxn modelId="{F09CA3B0-61B2-4F21-B758-E614DCF11DD9}" type="presOf" srcId="{E14A9BE4-B79B-4A9A-BC12-DEC8828182DD}" destId="{235B8A0C-FD03-4E76-AE4B-D6C0EFCB6C90}" srcOrd="1" destOrd="0" presId="urn:microsoft.com/office/officeart/2005/8/layout/cycle7"/>
    <dgm:cxn modelId="{E4B528B5-9543-459E-A5F2-5FB82F66CEE0}" type="presOf" srcId="{56B68A71-4F14-4E5A-89AD-EF156E93AB46}" destId="{D0EAEDD7-21CB-47EE-80D2-E6C1302E9E37}" srcOrd="0" destOrd="0" presId="urn:microsoft.com/office/officeart/2005/8/layout/cycle7"/>
    <dgm:cxn modelId="{776D73BE-C93E-44D6-B4E8-8A0054F96668}" srcId="{5EE25564-0EC2-432B-98B1-61459D2371B8}" destId="{EC40299F-0795-40A7-A1C9-1B4C6CCED625}" srcOrd="3" destOrd="0" parTransId="{6B50857B-45AD-4E50-9A7D-09285F1B8E22}" sibTransId="{4C563A6E-C2A8-47B3-A3D4-A95B2BFA6BA3}"/>
    <dgm:cxn modelId="{1CF224C2-7E11-4EEA-93DC-AABBB2E9A143}" type="presOf" srcId="{4C563A6E-C2A8-47B3-A3D4-A95B2BFA6BA3}" destId="{67A77F4F-E95C-4BE7-90DD-B93BC36065A3}" srcOrd="0" destOrd="0" presId="urn:microsoft.com/office/officeart/2005/8/layout/cycle7"/>
    <dgm:cxn modelId="{25E819C6-A724-4F59-9DD0-C5997C65426E}" srcId="{5EE25564-0EC2-432B-98B1-61459D2371B8}" destId="{B8265F8C-5C6F-444B-AFDF-92E903037714}" srcOrd="4" destOrd="0" parTransId="{4E6F41D7-7A22-4327-BE25-9555F5822B55}" sibTransId="{9D042F4B-67AD-4957-9887-5DEDFCF6D889}"/>
    <dgm:cxn modelId="{C56DABC7-AAB0-4E66-8889-831C04C6868B}" type="presOf" srcId="{9D042F4B-67AD-4957-9887-5DEDFCF6D889}" destId="{175DFA21-A778-46DE-8295-B01F5BAF6965}" srcOrd="0" destOrd="0" presId="urn:microsoft.com/office/officeart/2005/8/layout/cycle7"/>
    <dgm:cxn modelId="{02A1D7CE-2CB7-4EF2-B723-01657344BAB7}" srcId="{5EE25564-0EC2-432B-98B1-61459D2371B8}" destId="{B8E56EBA-C192-4877-A293-F109CBD84335}" srcOrd="0" destOrd="0" parTransId="{66353BCB-7483-40CB-BF8E-B61F45C50BCE}" sibTransId="{56B68A71-4F14-4E5A-89AD-EF156E93AB46}"/>
    <dgm:cxn modelId="{FC7C2EE7-1D60-4FBB-B642-852A315717B6}" type="presOf" srcId="{4C563A6E-C2A8-47B3-A3D4-A95B2BFA6BA3}" destId="{CA1A8078-EE09-412F-95AB-1F3CB18E1F24}" srcOrd="1" destOrd="0" presId="urn:microsoft.com/office/officeart/2005/8/layout/cycle7"/>
    <dgm:cxn modelId="{F89D06ED-54D6-4E9A-9DE6-D8DC513D7E7E}" type="presOf" srcId="{E14A9BE4-B79B-4A9A-BC12-DEC8828182DD}" destId="{71486BA6-562A-458A-9BA6-4D3A4890D343}" srcOrd="0" destOrd="0" presId="urn:microsoft.com/office/officeart/2005/8/layout/cycle7"/>
    <dgm:cxn modelId="{A6075E6F-D620-4B5A-A6F2-41622803AF83}" type="presParOf" srcId="{ACCD816D-6058-4EAC-BD0A-99B7EB089813}" destId="{BEED03C1-D6E2-4A53-B043-E4CFFF54CBD1}" srcOrd="0" destOrd="0" presId="urn:microsoft.com/office/officeart/2005/8/layout/cycle7"/>
    <dgm:cxn modelId="{26073AF7-4E2E-42EE-A26C-36C2679AD049}" type="presParOf" srcId="{ACCD816D-6058-4EAC-BD0A-99B7EB089813}" destId="{D0EAEDD7-21CB-47EE-80D2-E6C1302E9E37}" srcOrd="1" destOrd="0" presId="urn:microsoft.com/office/officeart/2005/8/layout/cycle7"/>
    <dgm:cxn modelId="{E098125A-513C-4A55-8332-00B3D94F1962}" type="presParOf" srcId="{D0EAEDD7-21CB-47EE-80D2-E6C1302E9E37}" destId="{B9293924-A10C-4E06-9FF3-7F7DE970832A}" srcOrd="0" destOrd="0" presId="urn:microsoft.com/office/officeart/2005/8/layout/cycle7"/>
    <dgm:cxn modelId="{98966AE8-DB5F-4EA7-BF03-F33087A52A78}" type="presParOf" srcId="{ACCD816D-6058-4EAC-BD0A-99B7EB089813}" destId="{2CD12504-3108-4194-B2F5-06F14383A8D7}" srcOrd="2" destOrd="0" presId="urn:microsoft.com/office/officeart/2005/8/layout/cycle7"/>
    <dgm:cxn modelId="{55E62BC7-4304-4A38-941E-B87A706BDA6E}" type="presParOf" srcId="{ACCD816D-6058-4EAC-BD0A-99B7EB089813}" destId="{71486BA6-562A-458A-9BA6-4D3A4890D343}" srcOrd="3" destOrd="0" presId="urn:microsoft.com/office/officeart/2005/8/layout/cycle7"/>
    <dgm:cxn modelId="{EC280F6C-6909-4496-BA88-12FAA3652497}" type="presParOf" srcId="{71486BA6-562A-458A-9BA6-4D3A4890D343}" destId="{235B8A0C-FD03-4E76-AE4B-D6C0EFCB6C90}" srcOrd="0" destOrd="0" presId="urn:microsoft.com/office/officeart/2005/8/layout/cycle7"/>
    <dgm:cxn modelId="{C1EEA8F6-3F0C-4E31-ABE6-D5AF3AD5D1E4}" type="presParOf" srcId="{ACCD816D-6058-4EAC-BD0A-99B7EB089813}" destId="{ED03CF06-5E68-4101-8638-DA67A15E2893}" srcOrd="4" destOrd="0" presId="urn:microsoft.com/office/officeart/2005/8/layout/cycle7"/>
    <dgm:cxn modelId="{E9A9C5D9-9A3C-4F26-83B2-290508996309}" type="presParOf" srcId="{ACCD816D-6058-4EAC-BD0A-99B7EB089813}" destId="{685B2FDB-CBE3-4418-848F-DF82A6245F2A}" srcOrd="5" destOrd="0" presId="urn:microsoft.com/office/officeart/2005/8/layout/cycle7"/>
    <dgm:cxn modelId="{F9F9784B-18A4-493D-B620-C31F6478CA62}" type="presParOf" srcId="{685B2FDB-CBE3-4418-848F-DF82A6245F2A}" destId="{317A6574-79BD-4B77-BA34-8BC2226C89DA}" srcOrd="0" destOrd="0" presId="urn:microsoft.com/office/officeart/2005/8/layout/cycle7"/>
    <dgm:cxn modelId="{B0F06AA3-C6A4-4286-9DFE-600F7574B758}" type="presParOf" srcId="{ACCD816D-6058-4EAC-BD0A-99B7EB089813}" destId="{FE5C236F-111E-4E03-AA1D-F2C0CDD95FF4}" srcOrd="6" destOrd="0" presId="urn:microsoft.com/office/officeart/2005/8/layout/cycle7"/>
    <dgm:cxn modelId="{29E5F5A1-1CFB-40E4-9E81-4D37496DA628}" type="presParOf" srcId="{ACCD816D-6058-4EAC-BD0A-99B7EB089813}" destId="{67A77F4F-E95C-4BE7-90DD-B93BC36065A3}" srcOrd="7" destOrd="0" presId="urn:microsoft.com/office/officeart/2005/8/layout/cycle7"/>
    <dgm:cxn modelId="{5A1F2991-E20D-4537-ADC2-9A3D5783B325}" type="presParOf" srcId="{67A77F4F-E95C-4BE7-90DD-B93BC36065A3}" destId="{CA1A8078-EE09-412F-95AB-1F3CB18E1F24}" srcOrd="0" destOrd="0" presId="urn:microsoft.com/office/officeart/2005/8/layout/cycle7"/>
    <dgm:cxn modelId="{B836C7C5-5C2E-4D6F-818E-2F289921A094}" type="presParOf" srcId="{ACCD816D-6058-4EAC-BD0A-99B7EB089813}" destId="{D784C0B1-D321-4AAE-9160-BCE124578EB8}" srcOrd="8" destOrd="0" presId="urn:microsoft.com/office/officeart/2005/8/layout/cycle7"/>
    <dgm:cxn modelId="{C2E14174-2269-4C9A-918B-DC9720EC0A2A}" type="presParOf" srcId="{ACCD816D-6058-4EAC-BD0A-99B7EB089813}" destId="{175DFA21-A778-46DE-8295-B01F5BAF6965}" srcOrd="9" destOrd="0" presId="urn:microsoft.com/office/officeart/2005/8/layout/cycle7"/>
    <dgm:cxn modelId="{5CD91A94-3022-4CE3-9FEC-7B9E66F2BBD1}" type="presParOf" srcId="{175DFA21-A778-46DE-8295-B01F5BAF6965}" destId="{D7E4C8E0-E0FE-441F-9DC6-B39DEF4C6D5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D03C1-D6E2-4A53-B043-E4CFFF54CBD1}">
      <dsp:nvSpPr>
        <dsp:cNvPr id="0" name=""/>
        <dsp:cNvSpPr/>
      </dsp:nvSpPr>
      <dsp:spPr>
        <a:xfrm>
          <a:off x="2493960" y="2105"/>
          <a:ext cx="1693087" cy="84654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latin typeface="Arial"/>
              <a:cs typeface="Arial"/>
            </a:rPr>
            <a:t>Issue</a:t>
          </a:r>
          <a:endParaRPr lang="en-US" sz="2300" kern="1200" dirty="0"/>
        </a:p>
      </dsp:txBody>
      <dsp:txXfrm>
        <a:off x="2518754" y="26899"/>
        <a:ext cx="1643499" cy="796955"/>
      </dsp:txXfrm>
    </dsp:sp>
    <dsp:sp modelId="{D0EAEDD7-21CB-47EE-80D2-E6C1302E9E37}">
      <dsp:nvSpPr>
        <dsp:cNvPr id="0" name=""/>
        <dsp:cNvSpPr/>
      </dsp:nvSpPr>
      <dsp:spPr>
        <a:xfrm rot="2160000">
          <a:off x="4030346" y="1099037"/>
          <a:ext cx="882551" cy="296290"/>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119233" y="1158295"/>
        <a:ext cx="704777" cy="177774"/>
      </dsp:txXfrm>
    </dsp:sp>
    <dsp:sp modelId="{2CD12504-3108-4194-B2F5-06F14383A8D7}">
      <dsp:nvSpPr>
        <dsp:cNvPr id="0" name=""/>
        <dsp:cNvSpPr/>
      </dsp:nvSpPr>
      <dsp:spPr>
        <a:xfrm>
          <a:off x="4756195" y="1645715"/>
          <a:ext cx="1693087" cy="846543"/>
        </a:xfrm>
        <a:prstGeom prst="roundRect">
          <a:avLst>
            <a:gd name="adj" fmla="val 10000"/>
          </a:avLst>
        </a:prstGeom>
        <a:gradFill rotWithShape="0">
          <a:gsLst>
            <a:gs pos="0">
              <a:schemeClr val="accent3">
                <a:hueOff val="189320"/>
                <a:satOff val="2476"/>
                <a:lumOff val="-3039"/>
                <a:alphaOff val="0"/>
                <a:satMod val="103000"/>
                <a:lumMod val="102000"/>
                <a:tint val="94000"/>
              </a:schemeClr>
            </a:gs>
            <a:gs pos="50000">
              <a:schemeClr val="accent3">
                <a:hueOff val="189320"/>
                <a:satOff val="2476"/>
                <a:lumOff val="-3039"/>
                <a:alphaOff val="0"/>
                <a:satMod val="110000"/>
                <a:lumMod val="100000"/>
                <a:shade val="100000"/>
              </a:schemeClr>
            </a:gs>
            <a:gs pos="100000">
              <a:schemeClr val="accent3">
                <a:hueOff val="189320"/>
                <a:satOff val="2476"/>
                <a:lumOff val="-303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a:cs typeface="Arial"/>
            </a:rPr>
            <a:t>Solution</a:t>
          </a:r>
        </a:p>
      </dsp:txBody>
      <dsp:txXfrm>
        <a:off x="4780989" y="1670509"/>
        <a:ext cx="1643499" cy="796955"/>
      </dsp:txXfrm>
    </dsp:sp>
    <dsp:sp modelId="{71486BA6-562A-458A-9BA6-4D3A4890D343}">
      <dsp:nvSpPr>
        <dsp:cNvPr id="0" name=""/>
        <dsp:cNvSpPr/>
      </dsp:nvSpPr>
      <dsp:spPr>
        <a:xfrm rot="6480000">
          <a:off x="4729415" y="3250550"/>
          <a:ext cx="882551" cy="296290"/>
        </a:xfrm>
        <a:prstGeom prst="leftRightArrow">
          <a:avLst>
            <a:gd name="adj1" fmla="val 60000"/>
            <a:gd name="adj2" fmla="val 50000"/>
          </a:avLst>
        </a:prstGeom>
        <a:solidFill>
          <a:schemeClr val="accent3">
            <a:hueOff val="189320"/>
            <a:satOff val="2476"/>
            <a:lumOff val="-303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818302" y="3309808"/>
        <a:ext cx="704777" cy="177774"/>
      </dsp:txXfrm>
    </dsp:sp>
    <dsp:sp modelId="{ED03CF06-5E68-4101-8638-DA67A15E2893}">
      <dsp:nvSpPr>
        <dsp:cNvPr id="0" name=""/>
        <dsp:cNvSpPr/>
      </dsp:nvSpPr>
      <dsp:spPr>
        <a:xfrm>
          <a:off x="3892098" y="4305132"/>
          <a:ext cx="1693087" cy="846543"/>
        </a:xfrm>
        <a:prstGeom prst="roundRect">
          <a:avLst>
            <a:gd name="adj" fmla="val 10000"/>
          </a:avLst>
        </a:prstGeom>
        <a:gradFill rotWithShape="0">
          <a:gsLst>
            <a:gs pos="0">
              <a:schemeClr val="accent3">
                <a:hueOff val="378640"/>
                <a:satOff val="4952"/>
                <a:lumOff val="-6078"/>
                <a:alphaOff val="0"/>
                <a:satMod val="103000"/>
                <a:lumMod val="102000"/>
                <a:tint val="94000"/>
              </a:schemeClr>
            </a:gs>
            <a:gs pos="50000">
              <a:schemeClr val="accent3">
                <a:hueOff val="378640"/>
                <a:satOff val="4952"/>
                <a:lumOff val="-6078"/>
                <a:alphaOff val="0"/>
                <a:satMod val="110000"/>
                <a:lumMod val="100000"/>
                <a:shade val="100000"/>
              </a:schemeClr>
            </a:gs>
            <a:gs pos="100000">
              <a:schemeClr val="accent3">
                <a:hueOff val="378640"/>
                <a:satOff val="4952"/>
                <a:lumOff val="-607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a:cs typeface="Arial"/>
            </a:rPr>
            <a:t>Team</a:t>
          </a:r>
        </a:p>
      </dsp:txBody>
      <dsp:txXfrm>
        <a:off x="3916892" y="4329926"/>
        <a:ext cx="1643499" cy="796955"/>
      </dsp:txXfrm>
    </dsp:sp>
    <dsp:sp modelId="{685B2FDB-CBE3-4418-848F-DF82A6245F2A}">
      <dsp:nvSpPr>
        <dsp:cNvPr id="0" name=""/>
        <dsp:cNvSpPr/>
      </dsp:nvSpPr>
      <dsp:spPr>
        <a:xfrm rot="10800000">
          <a:off x="2899228" y="4580259"/>
          <a:ext cx="882551" cy="296290"/>
        </a:xfrm>
        <a:prstGeom prst="leftRightArrow">
          <a:avLst>
            <a:gd name="adj1" fmla="val 60000"/>
            <a:gd name="adj2" fmla="val 50000"/>
          </a:avLst>
        </a:prstGeom>
        <a:solidFill>
          <a:schemeClr val="accent3">
            <a:hueOff val="378640"/>
            <a:satOff val="4952"/>
            <a:lumOff val="-607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988115" y="4639517"/>
        <a:ext cx="704777" cy="177774"/>
      </dsp:txXfrm>
    </dsp:sp>
    <dsp:sp modelId="{FE5C236F-111E-4E03-AA1D-F2C0CDD95FF4}">
      <dsp:nvSpPr>
        <dsp:cNvPr id="0" name=""/>
        <dsp:cNvSpPr/>
      </dsp:nvSpPr>
      <dsp:spPr>
        <a:xfrm>
          <a:off x="1095822" y="4305132"/>
          <a:ext cx="1693087" cy="846543"/>
        </a:xfrm>
        <a:prstGeom prst="roundRect">
          <a:avLst>
            <a:gd name="adj" fmla="val 10000"/>
          </a:avLst>
        </a:prstGeom>
        <a:gradFill rotWithShape="0">
          <a:gsLst>
            <a:gs pos="0">
              <a:schemeClr val="accent3">
                <a:hueOff val="567960"/>
                <a:satOff val="7427"/>
                <a:lumOff val="-9117"/>
                <a:alphaOff val="0"/>
                <a:satMod val="103000"/>
                <a:lumMod val="102000"/>
                <a:tint val="94000"/>
              </a:schemeClr>
            </a:gs>
            <a:gs pos="50000">
              <a:schemeClr val="accent3">
                <a:hueOff val="567960"/>
                <a:satOff val="7427"/>
                <a:lumOff val="-9117"/>
                <a:alphaOff val="0"/>
                <a:satMod val="110000"/>
                <a:lumMod val="100000"/>
                <a:shade val="100000"/>
              </a:schemeClr>
            </a:gs>
            <a:gs pos="100000">
              <a:schemeClr val="accent3">
                <a:hueOff val="567960"/>
                <a:satOff val="7427"/>
                <a:lumOff val="-911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a:cs typeface="Arial"/>
            </a:rPr>
            <a:t>Values</a:t>
          </a:r>
        </a:p>
      </dsp:txBody>
      <dsp:txXfrm>
        <a:off x="1120616" y="4329926"/>
        <a:ext cx="1643499" cy="796955"/>
      </dsp:txXfrm>
    </dsp:sp>
    <dsp:sp modelId="{67A77F4F-E95C-4BE7-90DD-B93BC36065A3}">
      <dsp:nvSpPr>
        <dsp:cNvPr id="0" name=""/>
        <dsp:cNvSpPr/>
      </dsp:nvSpPr>
      <dsp:spPr>
        <a:xfrm rot="15120000">
          <a:off x="1069042" y="3250550"/>
          <a:ext cx="882551" cy="296290"/>
        </a:xfrm>
        <a:prstGeom prst="leftRightArrow">
          <a:avLst>
            <a:gd name="adj1" fmla="val 60000"/>
            <a:gd name="adj2" fmla="val 50000"/>
          </a:avLst>
        </a:prstGeom>
        <a:solidFill>
          <a:schemeClr val="accent3">
            <a:hueOff val="567960"/>
            <a:satOff val="7427"/>
            <a:lumOff val="-911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1157929" y="3309808"/>
        <a:ext cx="704777" cy="177774"/>
      </dsp:txXfrm>
    </dsp:sp>
    <dsp:sp modelId="{D784C0B1-D321-4AAE-9160-BCE124578EB8}">
      <dsp:nvSpPr>
        <dsp:cNvPr id="0" name=""/>
        <dsp:cNvSpPr/>
      </dsp:nvSpPr>
      <dsp:spPr>
        <a:xfrm>
          <a:off x="231725" y="1645715"/>
          <a:ext cx="1693087" cy="846543"/>
        </a:xfrm>
        <a:prstGeom prst="roundRect">
          <a:avLst>
            <a:gd name="adj" fmla="val 10000"/>
          </a:avLst>
        </a:prstGeom>
        <a:gradFill rotWithShape="0">
          <a:gsLst>
            <a:gs pos="0">
              <a:schemeClr val="accent3">
                <a:hueOff val="757279"/>
                <a:satOff val="9903"/>
                <a:lumOff val="-12156"/>
                <a:alphaOff val="0"/>
                <a:satMod val="103000"/>
                <a:lumMod val="102000"/>
                <a:tint val="94000"/>
              </a:schemeClr>
            </a:gs>
            <a:gs pos="50000">
              <a:schemeClr val="accent3">
                <a:hueOff val="757279"/>
                <a:satOff val="9903"/>
                <a:lumOff val="-12156"/>
                <a:alphaOff val="0"/>
                <a:satMod val="110000"/>
                <a:lumMod val="100000"/>
                <a:shade val="100000"/>
              </a:schemeClr>
            </a:gs>
            <a:gs pos="100000">
              <a:schemeClr val="accent3">
                <a:hueOff val="757279"/>
                <a:satOff val="9903"/>
                <a:lumOff val="-1215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a:cs typeface="Arial"/>
            </a:rPr>
            <a:t>Experience</a:t>
          </a:r>
        </a:p>
      </dsp:txBody>
      <dsp:txXfrm>
        <a:off x="256519" y="1670509"/>
        <a:ext cx="1643499" cy="796955"/>
      </dsp:txXfrm>
    </dsp:sp>
    <dsp:sp modelId="{175DFA21-A778-46DE-8295-B01F5BAF6965}">
      <dsp:nvSpPr>
        <dsp:cNvPr id="0" name=""/>
        <dsp:cNvSpPr/>
      </dsp:nvSpPr>
      <dsp:spPr>
        <a:xfrm rot="19440000">
          <a:off x="1768111" y="1099037"/>
          <a:ext cx="882551" cy="296290"/>
        </a:xfrm>
        <a:prstGeom prst="leftRightArrow">
          <a:avLst>
            <a:gd name="adj1" fmla="val 60000"/>
            <a:gd name="adj2" fmla="val 50000"/>
          </a:avLst>
        </a:prstGeom>
        <a:solidFill>
          <a:schemeClr val="accent3">
            <a:hueOff val="757279"/>
            <a:satOff val="9903"/>
            <a:lumOff val="-1215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56998" y="1158295"/>
        <a:ext cx="704777" cy="17777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5D090F1-5CEA-4C3F-BACF-747BAA6B5728}" type="datetimeFigureOut">
              <a:rPr lang="en-US" smtClean="0"/>
              <a:t>3/17/2026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775D943-4E4F-4AEE-8406-6E1EA096C5A1}" type="slidenum">
              <a:rPr lang="en-US" smtClean="0"/>
              <a:t>‹#›</a:t>
            </a:fld>
            <a:endParaRPr lang="en-US"/>
          </a:p>
        </p:txBody>
      </p:sp>
    </p:spTree>
    <p:extLst>
      <p:ext uri="{BB962C8B-B14F-4D97-AF65-F5344CB8AC3E}">
        <p14:creationId xmlns:p14="http://schemas.microsoft.com/office/powerpoint/2010/main" val="254042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75D943-4E4F-4AEE-8406-6E1EA096C5A1}" type="slidenum">
              <a:rPr lang="en-US" smtClean="0"/>
              <a:t>1</a:t>
            </a:fld>
            <a:endParaRPr lang="en-US"/>
          </a:p>
        </p:txBody>
      </p:sp>
    </p:spTree>
    <p:extLst>
      <p:ext uri="{BB962C8B-B14F-4D97-AF65-F5344CB8AC3E}">
        <p14:creationId xmlns:p14="http://schemas.microsoft.com/office/powerpoint/2010/main" val="375605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ea typeface="Calibri"/>
                <a:cs typeface="Calibri"/>
              </a:rPr>
              <a:t>SR 378-03B - This project involves a rehabilitation of the Hill to Hill Bridge (SR 378) over the Lehigh River, Norfolk Southern railroad and several city streets in the City of Bethlehem, Lehigh County.  Estimated $87.5M</a:t>
            </a:r>
          </a:p>
          <a:p>
            <a:endParaRPr lang="en-US" dirty="0">
              <a:ea typeface="Calibri"/>
              <a:cs typeface="Calibri"/>
            </a:endParaRPr>
          </a:p>
          <a:p>
            <a:r>
              <a:rPr lang="en-US" dirty="0">
                <a:ea typeface="Calibri"/>
                <a:cs typeface="Calibri"/>
              </a:rPr>
              <a:t>SR 78-SPP &amp; 33M – Weigh Station construction between exits 19 and 23 in upper </a:t>
            </a:r>
            <a:r>
              <a:rPr lang="en-US" dirty="0" err="1">
                <a:ea typeface="Calibri"/>
                <a:cs typeface="Calibri"/>
              </a:rPr>
              <a:t>tulpehocken</a:t>
            </a:r>
            <a:r>
              <a:rPr lang="en-US" dirty="0">
                <a:ea typeface="Calibri"/>
                <a:cs typeface="Calibri"/>
              </a:rPr>
              <a:t>, berks county.  33M Grimes interchange removal @ MM 14.9.  Let as parent child for total of $7.9M</a:t>
            </a:r>
          </a:p>
        </p:txBody>
      </p:sp>
      <p:sp>
        <p:nvSpPr>
          <p:cNvPr id="4" name="Slide Number Placeholder 3"/>
          <p:cNvSpPr>
            <a:spLocks noGrp="1"/>
          </p:cNvSpPr>
          <p:nvPr>
            <p:ph type="sldNum" sz="quarter" idx="5"/>
          </p:nvPr>
        </p:nvSpPr>
        <p:spPr/>
        <p:txBody>
          <a:bodyPr/>
          <a:lstStyle/>
          <a:p>
            <a:fld id="{F775D943-4E4F-4AEE-8406-6E1EA096C5A1}" type="slidenum">
              <a:rPr lang="en-US" smtClean="0"/>
              <a:t>10</a:t>
            </a:fld>
            <a:endParaRPr lang="en-US"/>
          </a:p>
        </p:txBody>
      </p:sp>
    </p:spTree>
    <p:extLst>
      <p:ext uri="{BB962C8B-B14F-4D97-AF65-F5344CB8AC3E}">
        <p14:creationId xmlns:p14="http://schemas.microsoft.com/office/powerpoint/2010/main" val="191343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855432"/>
            <a:ext cx="5852160" cy="4455757"/>
          </a:xfrm>
        </p:spPr>
        <p:txBody>
          <a:bodyPr/>
          <a:lstStyle/>
          <a:p>
            <a:r>
              <a:rPr lang="en-US" dirty="0">
                <a:ea typeface="Calibri"/>
                <a:cs typeface="Calibri"/>
              </a:rPr>
              <a:t>SR 78-10M - </a:t>
            </a:r>
            <a:r>
              <a:rPr lang="en-US" sz="1900" dirty="0">
                <a:solidFill>
                  <a:srgbClr val="000000"/>
                </a:solidFill>
                <a:latin typeface="Aptos" panose="020B0004020202020204" pitchFamily="34" charset="0"/>
                <a:ea typeface="Calibri" panose="020F0502020204030204" pitchFamily="34" charset="0"/>
                <a:cs typeface="Calibri" panose="020F0502020204030204" pitchFamily="34" charset="0"/>
              </a:rPr>
              <a:t>concrete patching and drainage improvements on I-78 WB, extension of the acceleration lanes at SR 412, and maintenance/rehabilitation of a couple of basins; estimated $14.9M</a:t>
            </a:r>
            <a:endParaRPr lang="en-US" dirty="0"/>
          </a:p>
          <a:p>
            <a:endParaRPr lang="en-US" dirty="0">
              <a:ea typeface="Calibri"/>
              <a:cs typeface="Calibri"/>
            </a:endParaRPr>
          </a:p>
          <a:p>
            <a:endParaRPr lang="en-US" dirty="0">
              <a:ea typeface="Calibri"/>
              <a:cs typeface="Calibri"/>
            </a:endParaRPr>
          </a:p>
          <a:p>
            <a:r>
              <a:rPr lang="en-US" dirty="0"/>
              <a:t>SR 33-05S - This project involves the installation of a concrete median barrier along with milling, concrete patching, overlay of the travel lanes and shoulders, guide rail upgrades, drainage improvements, and pavement markings along PA 33 in Hamilton Township, Monroe County.  Estimated $13.2M</a:t>
            </a:r>
          </a:p>
          <a:p>
            <a:endParaRPr lang="en-US" dirty="0">
              <a:ea typeface="Calibri"/>
              <a:cs typeface="Calibri"/>
            </a:endParaRPr>
          </a:p>
          <a:p>
            <a:endParaRPr lang="en-US" dirty="0">
              <a:ea typeface="Calibri"/>
              <a:cs typeface="Calibri"/>
            </a:endParaRPr>
          </a:p>
          <a:p>
            <a:r>
              <a:rPr lang="en-US" dirty="0">
                <a:ea typeface="Calibri"/>
                <a:cs typeface="Calibri"/>
              </a:rPr>
              <a:t>SR 222-28M -  This project involves the reconstruction and widening of US Route 222 in Richmond, </a:t>
            </a:r>
            <a:r>
              <a:rPr lang="en-US" dirty="0" err="1">
                <a:ea typeface="Calibri"/>
                <a:cs typeface="Calibri"/>
              </a:rPr>
              <a:t>Maidencreek</a:t>
            </a:r>
            <a:r>
              <a:rPr lang="en-US" dirty="0">
                <a:ea typeface="Calibri"/>
                <a:cs typeface="Calibri"/>
              </a:rPr>
              <a:t> and </a:t>
            </a:r>
            <a:r>
              <a:rPr lang="en-US" dirty="0" err="1">
                <a:ea typeface="Calibri"/>
                <a:cs typeface="Calibri"/>
              </a:rPr>
              <a:t>Maxatawny</a:t>
            </a:r>
            <a:r>
              <a:rPr lang="en-US" dirty="0">
                <a:ea typeface="Calibri"/>
                <a:cs typeface="Calibri"/>
              </a:rPr>
              <a:t> Townships, Berks County.  The highway will be widened to four lanes, a median barrier will be installed, as well as roundabouts at Pleasant Hills Road and Richmond Road.  Bridge replacement on US Route 222 over the tributary to </a:t>
            </a:r>
            <a:r>
              <a:rPr lang="en-US" dirty="0" err="1">
                <a:ea typeface="Calibri"/>
                <a:cs typeface="Calibri"/>
              </a:rPr>
              <a:t>Moselem</a:t>
            </a:r>
            <a:r>
              <a:rPr lang="en-US" dirty="0">
                <a:ea typeface="Calibri"/>
                <a:cs typeface="Calibri"/>
              </a:rPr>
              <a:t> Creek. Estimated $83.8M</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775D943-4E4F-4AEE-8406-6E1EA096C5A1}" type="slidenum">
              <a:rPr lang="en-US" smtClean="0"/>
              <a:t>11</a:t>
            </a:fld>
            <a:endParaRPr lang="en-US"/>
          </a:p>
        </p:txBody>
      </p:sp>
    </p:spTree>
    <p:extLst>
      <p:ext uri="{BB962C8B-B14F-4D97-AF65-F5344CB8AC3E}">
        <p14:creationId xmlns:p14="http://schemas.microsoft.com/office/powerpoint/2010/main" val="274661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2026: 73 projects with CON estimate of $571.4M; 19% of states estimated lets not counting south bridge</a:t>
            </a:r>
          </a:p>
          <a:p>
            <a:r>
              <a:rPr lang="en-US" dirty="0"/>
              <a:t>2025: 43 for $103.3M awarded amount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775D943-4E4F-4AEE-8406-6E1EA096C5A1}" type="slidenum">
              <a:rPr lang="en-US" smtClean="0"/>
              <a:t>12</a:t>
            </a:fld>
            <a:endParaRPr lang="en-US"/>
          </a:p>
        </p:txBody>
      </p:sp>
    </p:spTree>
    <p:extLst>
      <p:ext uri="{BB962C8B-B14F-4D97-AF65-F5344CB8AC3E}">
        <p14:creationId xmlns:p14="http://schemas.microsoft.com/office/powerpoint/2010/main" val="4178626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About 75 projects estimated for a total of ~$275M</a:t>
            </a:r>
          </a:p>
        </p:txBody>
      </p:sp>
      <p:sp>
        <p:nvSpPr>
          <p:cNvPr id="4" name="Slide Number Placeholder 3"/>
          <p:cNvSpPr>
            <a:spLocks noGrp="1"/>
          </p:cNvSpPr>
          <p:nvPr>
            <p:ph type="sldNum" sz="quarter" idx="5"/>
          </p:nvPr>
        </p:nvSpPr>
        <p:spPr/>
        <p:txBody>
          <a:bodyPr/>
          <a:lstStyle/>
          <a:p>
            <a:fld id="{F775D943-4E4F-4AEE-8406-6E1EA096C5A1}" type="slidenum">
              <a:rPr lang="en-US" smtClean="0"/>
              <a:t>13</a:t>
            </a:fld>
            <a:endParaRPr lang="en-US"/>
          </a:p>
        </p:txBody>
      </p:sp>
    </p:spTree>
    <p:extLst>
      <p:ext uri="{BB962C8B-B14F-4D97-AF65-F5344CB8AC3E}">
        <p14:creationId xmlns:p14="http://schemas.microsoft.com/office/powerpoint/2010/main" val="379174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319240"/>
            <a:ext cx="5852160" cy="3780473"/>
          </a:xfrm>
        </p:spPr>
        <p:txBody>
          <a:bodyPr/>
          <a:lstStyle/>
          <a:p>
            <a:r>
              <a:rPr lang="en-US" b="1" dirty="0"/>
              <a:t>Thank all the firms for efforts and hard work.</a:t>
            </a:r>
          </a:p>
          <a:p>
            <a:endParaRPr lang="en-US" b="1" dirty="0"/>
          </a:p>
          <a:p>
            <a:r>
              <a:rPr lang="en-US" b="1" dirty="0"/>
              <a:t>Communication critical in all phases of the agreement – identify problems as they arise, develop potential solutions and set up discussion with key district personnel, especially for cost, schedule or team member changes.</a:t>
            </a:r>
          </a:p>
          <a:p>
            <a:endParaRPr lang="en-US" b="1" dirty="0"/>
          </a:p>
          <a:p>
            <a:r>
              <a:rPr lang="en-US" b="1" dirty="0"/>
              <a:t>Invoices should be reviewed for accuracy, completeness and are timely.</a:t>
            </a:r>
          </a:p>
          <a:p>
            <a:endParaRPr lang="en-US" b="1" dirty="0"/>
          </a:p>
          <a:p>
            <a:r>
              <a:rPr lang="en-US" b="1" dirty="0"/>
              <a:t>Internal QC is critical to maintain the project schedule.</a:t>
            </a:r>
          </a:p>
          <a:p>
            <a:endParaRPr lang="en-US" b="1" dirty="0"/>
          </a:p>
          <a:p>
            <a:r>
              <a:rPr lang="en-US" b="1" dirty="0"/>
              <a:t>PM’s and designers are owners of the project on the dept behalf.</a:t>
            </a:r>
          </a:p>
          <a:p>
            <a:endParaRPr lang="en-US" b="1" dirty="0"/>
          </a:p>
          <a:p>
            <a:r>
              <a:rPr lang="en-US" b="1" dirty="0"/>
              <a:t>SOI’s are similar.  Do your homework for project Specific agreements – present your potential solutions and discuss how they are relevant to the site with the team’s background and experience.  </a:t>
            </a:r>
          </a:p>
          <a:p>
            <a:r>
              <a:rPr lang="en-US" b="1" dirty="0"/>
              <a:t>Open Ends are more generic – reference past relevant experience. Discuss the teams capabilities and values.</a:t>
            </a:r>
          </a:p>
          <a:p>
            <a:endParaRPr lang="en-US" b="1" dirty="0"/>
          </a:p>
          <a:p>
            <a:r>
              <a:rPr lang="en-US" b="1" dirty="0"/>
              <a:t>All interconnected when being considered during selection process.</a:t>
            </a:r>
          </a:p>
          <a:p>
            <a:endParaRPr lang="en-US" b="1" dirty="0"/>
          </a:p>
        </p:txBody>
      </p:sp>
      <p:sp>
        <p:nvSpPr>
          <p:cNvPr id="4" name="Slide Number Placeholder 3"/>
          <p:cNvSpPr>
            <a:spLocks noGrp="1"/>
          </p:cNvSpPr>
          <p:nvPr>
            <p:ph type="sldNum" sz="quarter" idx="5"/>
          </p:nvPr>
        </p:nvSpPr>
        <p:spPr/>
        <p:txBody>
          <a:bodyPr/>
          <a:lstStyle/>
          <a:p>
            <a:fld id="{F775D943-4E4F-4AEE-8406-6E1EA096C5A1}" type="slidenum">
              <a:rPr lang="en-US" smtClean="0"/>
              <a:t>14</a:t>
            </a:fld>
            <a:endParaRPr lang="en-US"/>
          </a:p>
        </p:txBody>
      </p:sp>
    </p:spTree>
    <p:extLst>
      <p:ext uri="{BB962C8B-B14F-4D97-AF65-F5344CB8AC3E}">
        <p14:creationId xmlns:p14="http://schemas.microsoft.com/office/powerpoint/2010/main" val="367104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Publish for advertise spring into summer – selection summer</a:t>
            </a:r>
          </a:p>
        </p:txBody>
      </p:sp>
      <p:sp>
        <p:nvSpPr>
          <p:cNvPr id="4" name="Slide Number Placeholder 3"/>
          <p:cNvSpPr>
            <a:spLocks noGrp="1"/>
          </p:cNvSpPr>
          <p:nvPr>
            <p:ph type="sldNum" sz="quarter" idx="5"/>
          </p:nvPr>
        </p:nvSpPr>
        <p:spPr/>
        <p:txBody>
          <a:bodyPr/>
          <a:lstStyle/>
          <a:p>
            <a:fld id="{F775D943-4E4F-4AEE-8406-6E1EA096C5A1}" type="slidenum">
              <a:rPr lang="en-US" smtClean="0"/>
              <a:t>15</a:t>
            </a:fld>
            <a:endParaRPr lang="en-US"/>
          </a:p>
        </p:txBody>
      </p:sp>
    </p:spTree>
    <p:extLst>
      <p:ext uri="{BB962C8B-B14F-4D97-AF65-F5344CB8AC3E}">
        <p14:creationId xmlns:p14="http://schemas.microsoft.com/office/powerpoint/2010/main" val="253131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75D943-4E4F-4AEE-8406-6E1EA096C5A1}" type="slidenum">
              <a:rPr lang="en-US" smtClean="0"/>
              <a:t>16</a:t>
            </a:fld>
            <a:endParaRPr lang="en-US"/>
          </a:p>
        </p:txBody>
      </p:sp>
    </p:spTree>
    <p:extLst>
      <p:ext uri="{BB962C8B-B14F-4D97-AF65-F5344CB8AC3E}">
        <p14:creationId xmlns:p14="http://schemas.microsoft.com/office/powerpoint/2010/main" val="28823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*Raise hands if you’ve heard about Asset management in Transportation Planning and engineering*</a:t>
            </a:r>
          </a:p>
          <a:p>
            <a:endParaRPr lang="en-US" dirty="0"/>
          </a:p>
          <a:p>
            <a:r>
              <a:rPr lang="en-US" dirty="0"/>
              <a:t>Definition from FHWA above – </a:t>
            </a:r>
          </a:p>
          <a:p>
            <a:endParaRPr lang="en-US" dirty="0"/>
          </a:p>
          <a:p>
            <a:r>
              <a:rPr lang="en-US" dirty="0"/>
              <a:t>We have an extensive network here in the state (3</a:t>
            </a:r>
            <a:r>
              <a:rPr lang="en-US" baseline="30000" dirty="0"/>
              <a:t>rd</a:t>
            </a:r>
            <a:r>
              <a:rPr lang="en-US" dirty="0"/>
              <a:t> in bridges and 5</a:t>
            </a:r>
            <a:r>
              <a:rPr lang="en-US" baseline="30000" dirty="0"/>
              <a:t>th</a:t>
            </a:r>
            <a:r>
              <a:rPr lang="en-US" dirty="0"/>
              <a:t> in roads) – that means many, many assets to track, preserve and improve.  Through guidance and direction from FHWA, we are shifting to asset management approach.  </a:t>
            </a:r>
          </a:p>
          <a:p>
            <a:endParaRPr lang="en-US" dirty="0"/>
          </a:p>
          <a:p>
            <a:endParaRPr lang="en-US" dirty="0"/>
          </a:p>
        </p:txBody>
      </p:sp>
      <p:sp>
        <p:nvSpPr>
          <p:cNvPr id="4" name="Slide Number Placeholder 3"/>
          <p:cNvSpPr>
            <a:spLocks noGrp="1"/>
          </p:cNvSpPr>
          <p:nvPr>
            <p:ph type="sldNum" sz="quarter" idx="5"/>
          </p:nvPr>
        </p:nvSpPr>
        <p:spPr/>
        <p:txBody>
          <a:bodyPr/>
          <a:lstStyle/>
          <a:p>
            <a:fld id="{F775D943-4E4F-4AEE-8406-6E1EA096C5A1}" type="slidenum">
              <a:rPr lang="en-US" smtClean="0"/>
              <a:t>2</a:t>
            </a:fld>
            <a:endParaRPr lang="en-US"/>
          </a:p>
        </p:txBody>
      </p:sp>
    </p:spTree>
    <p:extLst>
      <p:ext uri="{BB962C8B-B14F-4D97-AF65-F5344CB8AC3E}">
        <p14:creationId xmlns:p14="http://schemas.microsoft.com/office/powerpoint/2010/main" val="5000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What does this mean for PennDOT?</a:t>
            </a:r>
          </a:p>
          <a:p>
            <a:endParaRPr lang="en-US" dirty="0"/>
          </a:p>
          <a:p>
            <a:r>
              <a:rPr lang="en-US" dirty="0"/>
              <a:t>Adoption of the TAMP in 2022.  10 year program to: establish targets and develop inventory on NHS system, forecast conditions for planning, and outline the state’s practices that will integrate into planning and programming during project development.</a:t>
            </a:r>
          </a:p>
          <a:p>
            <a:endParaRPr lang="en-US" dirty="0"/>
          </a:p>
          <a:p>
            <a:r>
              <a:rPr lang="en-US" dirty="0"/>
              <a:t>Why?</a:t>
            </a:r>
          </a:p>
          <a:p>
            <a:endParaRPr lang="en-US" dirty="0"/>
          </a:p>
          <a:p>
            <a:r>
              <a:rPr lang="en-US" dirty="0"/>
              <a:t>Chart on the shows the life cycle of a sample asset – preservation cycles extend the life vs no treatment or limited treatments, specifically implementing the lowest practical life cycle cost.  </a:t>
            </a:r>
          </a:p>
          <a:p>
            <a:endParaRPr lang="en-US" dirty="0"/>
          </a:p>
          <a:p>
            <a:r>
              <a:rPr lang="en-US" dirty="0"/>
              <a:t>This visual embodies </a:t>
            </a:r>
            <a:r>
              <a:rPr lang="en-US" dirty="0" err="1"/>
              <a:t>PennDOTs</a:t>
            </a:r>
            <a:r>
              <a:rPr lang="en-US" dirty="0"/>
              <a:t> guiding asset management focus: “right treatment at the right time”.</a:t>
            </a:r>
          </a:p>
        </p:txBody>
      </p:sp>
      <p:sp>
        <p:nvSpPr>
          <p:cNvPr id="4" name="Slide Number Placeholder 3"/>
          <p:cNvSpPr>
            <a:spLocks noGrp="1"/>
          </p:cNvSpPr>
          <p:nvPr>
            <p:ph type="sldNum" sz="quarter" idx="5"/>
          </p:nvPr>
        </p:nvSpPr>
        <p:spPr/>
        <p:txBody>
          <a:bodyPr/>
          <a:lstStyle/>
          <a:p>
            <a:fld id="{F775D943-4E4F-4AEE-8406-6E1EA096C5A1}" type="slidenum">
              <a:rPr lang="en-US" smtClean="0"/>
              <a:t>3</a:t>
            </a:fld>
            <a:endParaRPr lang="en-US"/>
          </a:p>
        </p:txBody>
      </p:sp>
    </p:spTree>
    <p:extLst>
      <p:ext uri="{BB962C8B-B14F-4D97-AF65-F5344CB8AC3E}">
        <p14:creationId xmlns:p14="http://schemas.microsoft.com/office/powerpoint/2010/main" val="334404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How will this get integrated?</a:t>
            </a:r>
          </a:p>
          <a:p>
            <a:endParaRPr lang="en-US" dirty="0"/>
          </a:p>
          <a:p>
            <a:r>
              <a:rPr lang="en-US" dirty="0"/>
              <a:t>Inventory assessment, conditions, funding eligibility are examples of key inputs that are reviewed within a localized or global network.</a:t>
            </a:r>
          </a:p>
          <a:p>
            <a:r>
              <a:rPr lang="en-US" dirty="0"/>
              <a:t>Outputs give metrics to the recommended treatments and timing, network conditions, and snapshots of the analyzed network utilizing the selected inputs.</a:t>
            </a:r>
          </a:p>
          <a:p>
            <a:endParaRPr lang="en-US" dirty="0"/>
          </a:p>
          <a:p>
            <a:r>
              <a:rPr lang="en-US" dirty="0"/>
              <a:t>These outputs are then incorporated into the pre-existing planning procedures to generate the most cost-effective program.</a:t>
            </a:r>
          </a:p>
        </p:txBody>
      </p:sp>
      <p:sp>
        <p:nvSpPr>
          <p:cNvPr id="4" name="Slide Number Placeholder 3"/>
          <p:cNvSpPr>
            <a:spLocks noGrp="1"/>
          </p:cNvSpPr>
          <p:nvPr>
            <p:ph type="sldNum" sz="quarter" idx="5"/>
          </p:nvPr>
        </p:nvSpPr>
        <p:spPr/>
        <p:txBody>
          <a:bodyPr/>
          <a:lstStyle/>
          <a:p>
            <a:fld id="{F775D943-4E4F-4AEE-8406-6E1EA096C5A1}" type="slidenum">
              <a:rPr lang="en-US" smtClean="0"/>
              <a:t>4</a:t>
            </a:fld>
            <a:endParaRPr lang="en-US"/>
          </a:p>
        </p:txBody>
      </p:sp>
    </p:spTree>
    <p:extLst>
      <p:ext uri="{BB962C8B-B14F-4D97-AF65-F5344CB8AC3E}">
        <p14:creationId xmlns:p14="http://schemas.microsoft.com/office/powerpoint/2010/main" val="113016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How do we implement this integrated asset management program?</a:t>
            </a:r>
          </a:p>
          <a:p>
            <a:endParaRPr lang="en-US" dirty="0"/>
          </a:p>
          <a:p>
            <a:r>
              <a:rPr lang="en-US" dirty="0"/>
              <a:t>At the time the TAMP was created, funding was projected flat (there have been some  increases since the report was published) but we are still under shortfalls and have seen continued impacts of inflation reducing our buying power and project portfolio. </a:t>
            </a:r>
          </a:p>
          <a:p>
            <a:endParaRPr lang="en-US" dirty="0"/>
          </a:p>
          <a:p>
            <a:r>
              <a:rPr lang="en-US" dirty="0"/>
              <a:t>As mentioned before, we have had to evolve our thinking and processes.  Incorporating these asset management facets with our planning partners while seeking alternates funding sources will allow us to  maintain and improve the network and stretch the dollar</a:t>
            </a:r>
          </a:p>
        </p:txBody>
      </p:sp>
      <p:sp>
        <p:nvSpPr>
          <p:cNvPr id="4" name="Slide Number Placeholder 3"/>
          <p:cNvSpPr>
            <a:spLocks noGrp="1"/>
          </p:cNvSpPr>
          <p:nvPr>
            <p:ph type="sldNum" sz="quarter" idx="5"/>
          </p:nvPr>
        </p:nvSpPr>
        <p:spPr/>
        <p:txBody>
          <a:bodyPr/>
          <a:lstStyle/>
          <a:p>
            <a:fld id="{F775D943-4E4F-4AEE-8406-6E1EA096C5A1}" type="slidenum">
              <a:rPr lang="en-US" smtClean="0"/>
              <a:t>5</a:t>
            </a:fld>
            <a:endParaRPr lang="en-US"/>
          </a:p>
        </p:txBody>
      </p:sp>
    </p:spTree>
    <p:extLst>
      <p:ext uri="{BB962C8B-B14F-4D97-AF65-F5344CB8AC3E}">
        <p14:creationId xmlns:p14="http://schemas.microsoft.com/office/powerpoint/2010/main" val="164087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906638"/>
            <a:ext cx="5852160" cy="4788599"/>
          </a:xfrm>
        </p:spPr>
        <p:txBody>
          <a:bodyPr/>
          <a:lstStyle/>
          <a:p>
            <a:r>
              <a:rPr lang="en-US" dirty="0"/>
              <a:t>You’ve heard me overing all this info, so what's next and what does that mean for the everyone here?</a:t>
            </a:r>
          </a:p>
          <a:p>
            <a:endParaRPr lang="en-US" dirty="0"/>
          </a:p>
          <a:p>
            <a:r>
              <a:rPr lang="en-US" dirty="0"/>
              <a:t>New systems are being developed and implemented within the Department – BridgeCare is active, PAMS is continuing development, GAMP is beginning its development.  Many more systems will feed into a comprehensive, encompassing project delivery system within our “programming phase”.</a:t>
            </a:r>
          </a:p>
          <a:p>
            <a:endParaRPr lang="en-US" dirty="0"/>
          </a:p>
          <a:p>
            <a:r>
              <a:rPr lang="en-US" dirty="0"/>
              <a:t>Project scopes will be developed with both site specific as well as corridor and regional impacts (as always) but using new techniques.  </a:t>
            </a:r>
          </a:p>
          <a:p>
            <a:r>
              <a:rPr lang="en-US" dirty="0"/>
              <a:t>For example, the district will be continuing our regional preventative bridge maintenance projects and incorporating minor bridge work in pavement preservation jobs to reduce MPT and Mob costs.</a:t>
            </a:r>
          </a:p>
          <a:p>
            <a:endParaRPr lang="en-US" dirty="0"/>
          </a:p>
          <a:p>
            <a:r>
              <a:rPr lang="en-US" dirty="0"/>
              <a:t>Similar scoped projects will be bundled.</a:t>
            </a:r>
          </a:p>
          <a:p>
            <a:r>
              <a:rPr lang="en-US" dirty="0"/>
              <a:t>Cost saving paving techniques such as (Cold In place/Hot in place recycling, Break/Crack and Seat, intersection white topping) will be evaluated and utilized.</a:t>
            </a:r>
          </a:p>
          <a:p>
            <a:endParaRPr lang="en-US" dirty="0"/>
          </a:p>
          <a:p>
            <a:r>
              <a:rPr lang="en-US" dirty="0"/>
              <a:t>Geotechnical assets are being catalogued and will be pulled into the project discussion (failed geo assets increase by 1.5 to 4x the pre-failure project costs).  </a:t>
            </a:r>
          </a:p>
          <a:p>
            <a:endParaRPr lang="en-US" dirty="0"/>
          </a:p>
          <a:p>
            <a:r>
              <a:rPr lang="en-US" dirty="0"/>
              <a:t>I personally feel that District 5 has gotten ahead of the TAMP with some of our prior and best practices, and we will continue to by adapting the new technologies and policies.</a:t>
            </a:r>
          </a:p>
        </p:txBody>
      </p:sp>
      <p:sp>
        <p:nvSpPr>
          <p:cNvPr id="4" name="Slide Number Placeholder 3"/>
          <p:cNvSpPr>
            <a:spLocks noGrp="1"/>
          </p:cNvSpPr>
          <p:nvPr>
            <p:ph type="sldNum" sz="quarter" idx="5"/>
          </p:nvPr>
        </p:nvSpPr>
        <p:spPr/>
        <p:txBody>
          <a:bodyPr/>
          <a:lstStyle/>
          <a:p>
            <a:fld id="{F775D943-4E4F-4AEE-8406-6E1EA096C5A1}" type="slidenum">
              <a:rPr lang="en-US" smtClean="0"/>
              <a:t>6</a:t>
            </a:fld>
            <a:endParaRPr lang="en-US"/>
          </a:p>
        </p:txBody>
      </p:sp>
    </p:spTree>
    <p:extLst>
      <p:ext uri="{BB962C8B-B14F-4D97-AF65-F5344CB8AC3E}">
        <p14:creationId xmlns:p14="http://schemas.microsoft.com/office/powerpoint/2010/main" val="334164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Change gears to cover the remaining 2026 lets, major 2027 lets and upcoming engineering agreements to be advertised.</a:t>
            </a:r>
          </a:p>
        </p:txBody>
      </p:sp>
      <p:sp>
        <p:nvSpPr>
          <p:cNvPr id="4" name="Slide Number Placeholder 3"/>
          <p:cNvSpPr>
            <a:spLocks noGrp="1"/>
          </p:cNvSpPr>
          <p:nvPr>
            <p:ph type="sldNum" sz="quarter" idx="5"/>
          </p:nvPr>
        </p:nvSpPr>
        <p:spPr/>
        <p:txBody>
          <a:bodyPr/>
          <a:lstStyle/>
          <a:p>
            <a:fld id="{F775D943-4E4F-4AEE-8406-6E1EA096C5A1}" type="slidenum">
              <a:rPr lang="en-US" smtClean="0"/>
              <a:t>7</a:t>
            </a:fld>
            <a:endParaRPr lang="en-US"/>
          </a:p>
        </p:txBody>
      </p:sp>
    </p:spTree>
    <p:extLst>
      <p:ext uri="{BB962C8B-B14F-4D97-AF65-F5344CB8AC3E}">
        <p14:creationId xmlns:p14="http://schemas.microsoft.com/office/powerpoint/2010/main" val="294845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SR 568-BRM – continuation of District’s Bridge Preservation projects in the RATS region on 7 structures throughout the county; estimated $3.3M</a:t>
            </a:r>
          </a:p>
          <a:p>
            <a:endParaRPr lang="en-US" dirty="0"/>
          </a:p>
          <a:p>
            <a:r>
              <a:rPr lang="en-US" dirty="0"/>
              <a:t>SR 29-05S - This project involves corridor safety improvements on SR 29 including the removal and relocation of fixed objects, the widening of the roadway for left turn lanes, the installation of new signal equipment and signal interconnection between signals at Buckeye Road and Ramer Street, and systematic signing and pavement marking upgrades in Upper Milford Township Lehigh County. Estimated cost $10.6M</a:t>
            </a:r>
          </a:p>
          <a:p>
            <a:endParaRPr lang="en-US" dirty="0"/>
          </a:p>
        </p:txBody>
      </p:sp>
      <p:sp>
        <p:nvSpPr>
          <p:cNvPr id="4" name="Slide Number Placeholder 3"/>
          <p:cNvSpPr>
            <a:spLocks noGrp="1"/>
          </p:cNvSpPr>
          <p:nvPr>
            <p:ph type="sldNum" sz="quarter" idx="5"/>
          </p:nvPr>
        </p:nvSpPr>
        <p:spPr/>
        <p:txBody>
          <a:bodyPr/>
          <a:lstStyle/>
          <a:p>
            <a:fld id="{F775D943-4E4F-4AEE-8406-6E1EA096C5A1}" type="slidenum">
              <a:rPr lang="en-US" smtClean="0"/>
              <a:t>8</a:t>
            </a:fld>
            <a:endParaRPr lang="en-US"/>
          </a:p>
        </p:txBody>
      </p:sp>
    </p:spTree>
    <p:extLst>
      <p:ext uri="{BB962C8B-B14F-4D97-AF65-F5344CB8AC3E}">
        <p14:creationId xmlns:p14="http://schemas.microsoft.com/office/powerpoint/2010/main" val="28905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2546718"/>
            <a:ext cx="5852160" cy="4788599"/>
          </a:xfrm>
        </p:spPr>
        <p:txBody>
          <a:bodyPr/>
          <a:lstStyle/>
          <a:p>
            <a:r>
              <a:rPr lang="en-US" dirty="0">
                <a:ea typeface="Calibri"/>
                <a:cs typeface="Calibri"/>
              </a:rPr>
              <a:t>SR 80-B01 – first of the 3 I-80 recon projects in Monroe county; 3.2 segment miles encompassing the 303 interchange replacement; Estimated $209.5M</a:t>
            </a:r>
          </a:p>
          <a:p>
            <a:endParaRPr lang="en-US" dirty="0">
              <a:ea typeface="Calibri"/>
              <a:cs typeface="Calibri"/>
            </a:endParaRPr>
          </a:p>
          <a:p>
            <a:endParaRPr lang="en-US" dirty="0">
              <a:ea typeface="Calibri"/>
              <a:cs typeface="Calibri"/>
            </a:endParaRPr>
          </a:p>
          <a:p>
            <a:r>
              <a:rPr lang="en-US" dirty="0">
                <a:ea typeface="Calibri"/>
                <a:cs typeface="Calibri"/>
              </a:rPr>
              <a:t>SR 309-14M - This project includes safety improvements of PA 309 in North and South Whitehall Townships, Lehigh County. This betterment work involves mill and overlay, concrete patching, shoulder widening, guiderail upgrades and movement markings. These improvements also include the addition of turning lanes, traffic signal upgrades, upgraded drainage, structure repair work, a culvert extension, sidewalk and ADA upgrades, and bus stop upgrades.  The project will also reconstruct (realign) SR 4003 (Orefield Road) and PA 309 intersection to accommodate truck turning movements and signal replacement. Estimated $18.3M</a:t>
            </a:r>
          </a:p>
          <a:p>
            <a:endParaRPr lang="en-US" dirty="0">
              <a:ea typeface="Calibri"/>
              <a:cs typeface="Calibri"/>
            </a:endParaRPr>
          </a:p>
          <a:p>
            <a:endParaRPr lang="en-US" dirty="0">
              <a:ea typeface="Calibri"/>
              <a:cs typeface="Calibri"/>
            </a:endParaRPr>
          </a:p>
          <a:p>
            <a:r>
              <a:rPr lang="en-US" dirty="0">
                <a:ea typeface="Calibri"/>
                <a:cs typeface="Calibri"/>
              </a:rPr>
              <a:t>SR 209-03S - This project involves corridor safety improvements in Middle Smithfield Township.  US Route 209 / Holy Cross Road intersection to be closed and US Route 209 / SR 2023 (Hollow Road) intersection will be relocated perpendicular to US Route 209.  The intersection will be unsignalized.  There will be no center turn lane in the corridor however a left turn lane will be added along US 209 at the Hollow Road Intersection.  The project will extend to the Middle Smithfield Elementary school driveway but will not have any changes to that intersection.    Project is located in Middle Smithfield Township, Monroe County. Estimated $3.5M</a:t>
            </a:r>
          </a:p>
        </p:txBody>
      </p:sp>
      <p:sp>
        <p:nvSpPr>
          <p:cNvPr id="4" name="Slide Number Placeholder 3"/>
          <p:cNvSpPr>
            <a:spLocks noGrp="1"/>
          </p:cNvSpPr>
          <p:nvPr>
            <p:ph type="sldNum" sz="quarter" idx="5"/>
          </p:nvPr>
        </p:nvSpPr>
        <p:spPr/>
        <p:txBody>
          <a:bodyPr/>
          <a:lstStyle/>
          <a:p>
            <a:fld id="{F775D943-4E4F-4AEE-8406-6E1EA096C5A1}" type="slidenum">
              <a:rPr lang="en-US" smtClean="0"/>
              <a:t>9</a:t>
            </a:fld>
            <a:endParaRPr lang="en-US"/>
          </a:p>
        </p:txBody>
      </p:sp>
    </p:spTree>
    <p:extLst>
      <p:ext uri="{BB962C8B-B14F-4D97-AF65-F5344CB8AC3E}">
        <p14:creationId xmlns:p14="http://schemas.microsoft.com/office/powerpoint/2010/main" val="297794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71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213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128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792EFE-72A6-4297-B321-59C62207BF55}"/>
              </a:ext>
            </a:extLst>
          </p:cNvPr>
          <p:cNvSpPr/>
          <p:nvPr userDrawn="1"/>
        </p:nvSpPr>
        <p:spPr>
          <a:xfrm>
            <a:off x="0" y="0"/>
            <a:ext cx="12192000" cy="6858000"/>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BFAD0-C4E6-45DF-9D61-6D7CB3552998}"/>
              </a:ext>
            </a:extLst>
          </p:cNvPr>
          <p:cNvSpPr>
            <a:spLocks noGrp="1"/>
          </p:cNvSpPr>
          <p:nvPr>
            <p:ph type="ctrTitle"/>
          </p:nvPr>
        </p:nvSpPr>
        <p:spPr>
          <a:xfrm>
            <a:off x="411606" y="36870"/>
            <a:ext cx="11335484" cy="2387600"/>
          </a:xfrm>
        </p:spPr>
        <p:txBody>
          <a:bodyPr anchor="b">
            <a:normAutofit/>
          </a:bodyPr>
          <a:lstStyle>
            <a:lvl1pPr algn="l">
              <a:lnSpc>
                <a:spcPct val="100000"/>
              </a:lnSpc>
              <a:defRPr sz="6000" cap="all" baseline="0">
                <a:solidFill>
                  <a:schemeClr val="bg1"/>
                </a:solidFill>
                <a:latin typeface="Arial Black" panose="020B0A040201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7E9367C5-9FE7-48CB-9F0A-DA64664E2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9855" y="6170177"/>
            <a:ext cx="1922008" cy="393854"/>
          </a:xfrm>
          <a:prstGeom prst="rect">
            <a:avLst/>
          </a:prstGeom>
        </p:spPr>
      </p:pic>
      <p:sp>
        <p:nvSpPr>
          <p:cNvPr id="12" name="Text Placeholder 11">
            <a:extLst>
              <a:ext uri="{FF2B5EF4-FFF2-40B4-BE49-F238E27FC236}">
                <a16:creationId xmlns:a16="http://schemas.microsoft.com/office/drawing/2014/main" id="{BBE782EC-B3C4-4D0E-8FF3-B823A47CE1AB}"/>
              </a:ext>
            </a:extLst>
          </p:cNvPr>
          <p:cNvSpPr>
            <a:spLocks noGrp="1"/>
          </p:cNvSpPr>
          <p:nvPr>
            <p:ph type="body" sz="quarter" idx="11" hasCustomPrompt="1"/>
          </p:nvPr>
        </p:nvSpPr>
        <p:spPr>
          <a:xfrm>
            <a:off x="411163" y="6216090"/>
            <a:ext cx="9418637" cy="434975"/>
          </a:xfrm>
        </p:spPr>
        <p:txBody>
          <a:bodyPr>
            <a:normAutofit/>
          </a:bodyPr>
          <a:lstStyle>
            <a:lvl1pPr marL="0" indent="0">
              <a:buNone/>
              <a:defRPr sz="1800" cap="all" baseline="0">
                <a:solidFill>
                  <a:schemeClr val="bg1"/>
                </a:solidFill>
                <a:latin typeface="Arial" panose="020B0604020202020204" pitchFamily="34" charset="0"/>
                <a:cs typeface="Arial" panose="020B0604020202020204" pitchFamily="34" charset="0"/>
              </a:defRPr>
            </a:lvl1pPr>
          </a:lstStyle>
          <a:p>
            <a:r>
              <a:rPr lang="en-US"/>
              <a:t>PRESENTER NAME • • Month XX, 2020</a:t>
            </a:r>
          </a:p>
        </p:txBody>
      </p:sp>
    </p:spTree>
    <p:extLst>
      <p:ext uri="{BB962C8B-B14F-4D97-AF65-F5344CB8AC3E}">
        <p14:creationId xmlns:p14="http://schemas.microsoft.com/office/powerpoint/2010/main" val="3462712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2A1C1-F56B-4BB8-946D-55D5D13B1E61}"/>
              </a:ext>
            </a:extLst>
          </p:cNvPr>
          <p:cNvSpPr>
            <a:spLocks noGrp="1"/>
          </p:cNvSpPr>
          <p:nvPr>
            <p:ph idx="1"/>
          </p:nvPr>
        </p:nvSpPr>
        <p:spPr>
          <a:xfrm>
            <a:off x="331771" y="1047138"/>
            <a:ext cx="11022029" cy="512982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075DB6B-C4E3-4144-9D4C-77979B48A3E6}"/>
              </a:ext>
            </a:extLst>
          </p:cNvPr>
          <p:cNvSpPr/>
          <p:nvPr userDrawn="1"/>
        </p:nvSpPr>
        <p:spPr>
          <a:xfrm>
            <a:off x="0" y="6650182"/>
            <a:ext cx="12192000" cy="207818"/>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4D23A5B4-A877-4F2B-B540-E892C9EB8725}"/>
              </a:ext>
            </a:extLst>
          </p:cNvPr>
          <p:cNvSpPr/>
          <p:nvPr userDrawn="1"/>
        </p:nvSpPr>
        <p:spPr>
          <a:xfrm flipH="1">
            <a:off x="10544694" y="5681749"/>
            <a:ext cx="1647304" cy="1176251"/>
          </a:xfrm>
          <a:prstGeom prst="rtTriangle">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E83840-9DD8-4D95-A8A7-44C21FA82C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268" r="35481" b="42715"/>
          <a:stretch/>
        </p:blipFill>
        <p:spPr>
          <a:xfrm>
            <a:off x="11478232" y="6263640"/>
            <a:ext cx="531562" cy="511148"/>
          </a:xfrm>
          <a:prstGeom prst="rect">
            <a:avLst/>
          </a:prstGeom>
        </p:spPr>
      </p:pic>
      <p:sp>
        <p:nvSpPr>
          <p:cNvPr id="18" name="Rectangle 17">
            <a:extLst>
              <a:ext uri="{FF2B5EF4-FFF2-40B4-BE49-F238E27FC236}">
                <a16:creationId xmlns:a16="http://schemas.microsoft.com/office/drawing/2014/main" id="{2C0356C6-DB16-4861-978D-3B63135F3FCD}"/>
              </a:ext>
            </a:extLst>
          </p:cNvPr>
          <p:cNvSpPr/>
          <p:nvPr userDrawn="1"/>
        </p:nvSpPr>
        <p:spPr>
          <a:xfrm>
            <a:off x="0" y="0"/>
            <a:ext cx="12192000" cy="663547"/>
          </a:xfrm>
          <a:prstGeom prst="rect">
            <a:avLst/>
          </a:prstGeom>
          <a:solidFill>
            <a:srgbClr val="01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E5B86BEF-F3E0-4164-88B0-3B83AA9B3992}"/>
              </a:ext>
            </a:extLst>
          </p:cNvPr>
          <p:cNvSpPr>
            <a:spLocks noGrp="1"/>
          </p:cNvSpPr>
          <p:nvPr>
            <p:ph type="body" sz="quarter" idx="10" hasCustomPrompt="1"/>
          </p:nvPr>
        </p:nvSpPr>
        <p:spPr>
          <a:xfrm>
            <a:off x="157282" y="102885"/>
            <a:ext cx="11852512" cy="728388"/>
          </a:xfrm>
        </p:spPr>
        <p:txBody>
          <a:bodyPr>
            <a:normAutofit/>
          </a:bodyPr>
          <a:lstStyle>
            <a:lvl1pPr marL="0" indent="0">
              <a:buNone/>
              <a:defRPr sz="5000" cap="all" baseline="0">
                <a:solidFill>
                  <a:schemeClr val="bg1"/>
                </a:solidFill>
                <a:latin typeface="Arial Black" panose="020B0A04020102020204" pitchFamily="34" charset="0"/>
              </a:defRPr>
            </a:lvl1pPr>
          </a:lstStyle>
          <a:p>
            <a:pPr lvl="0"/>
            <a:r>
              <a:rPr lang="en-US"/>
              <a:t>SLIDE TITLE</a:t>
            </a:r>
          </a:p>
        </p:txBody>
      </p:sp>
    </p:spTree>
    <p:extLst>
      <p:ext uri="{BB962C8B-B14F-4D97-AF65-F5344CB8AC3E}">
        <p14:creationId xmlns:p14="http://schemas.microsoft.com/office/powerpoint/2010/main" val="416657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6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828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575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43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124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4798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026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902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329730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D1_6160EBC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pa.gov/agencies/penndot/research-planning-and-innovation/asset-managemen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www.pa.gov/content/dam/copapwp-pagov/en/penndot/documents/research-planning-innovation/asset-management/pa_tamp_mar_29_2023.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F79D7F-1719-E0B0-17F9-6AAA845705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465" y="232336"/>
            <a:ext cx="3438144" cy="224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A picture containing tree, train, track, way">
            <a:extLst>
              <a:ext uri="{FF2B5EF4-FFF2-40B4-BE49-F238E27FC236}">
                <a16:creationId xmlns:a16="http://schemas.microsoft.com/office/drawing/2014/main" id="{02F68E4B-2370-A798-469E-A60B59AE1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24" y="2711053"/>
            <a:ext cx="3451488" cy="224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C842B44-C701-6D63-F28F-4EBC8FFDA0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577" t="19696"/>
          <a:stretch/>
        </p:blipFill>
        <p:spPr bwMode="auto">
          <a:xfrm>
            <a:off x="735275" y="230833"/>
            <a:ext cx="3434376" cy="224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A37B4CC0-89FE-4877-A064-999B8FFEAD70}"/>
              </a:ext>
            </a:extLst>
          </p:cNvPr>
          <p:cNvSpPr>
            <a:spLocks noGrp="1"/>
          </p:cNvSpPr>
          <p:nvPr>
            <p:ph type="ctrTitle"/>
          </p:nvPr>
        </p:nvSpPr>
        <p:spPr>
          <a:xfrm>
            <a:off x="1" y="36870"/>
            <a:ext cx="12113442" cy="799431"/>
          </a:xfrm>
        </p:spPr>
        <p:txBody>
          <a:bodyPr>
            <a:noAutofit/>
          </a:bodyPr>
          <a:lstStyle/>
          <a:p>
            <a:pPr algn="ctr"/>
            <a:r>
              <a:rPr lang="en-US" sz="4800" dirty="0"/>
              <a:t>ASHE 2026</a:t>
            </a:r>
          </a:p>
        </p:txBody>
      </p:sp>
      <p:sp>
        <p:nvSpPr>
          <p:cNvPr id="3" name="Text Placeholder 2">
            <a:extLst>
              <a:ext uri="{FF2B5EF4-FFF2-40B4-BE49-F238E27FC236}">
                <a16:creationId xmlns:a16="http://schemas.microsoft.com/office/drawing/2014/main" id="{80D7A7C8-EA5C-4CB9-9ED8-6D9CE583D2D5}"/>
              </a:ext>
            </a:extLst>
          </p:cNvPr>
          <p:cNvSpPr>
            <a:spLocks noGrp="1"/>
          </p:cNvSpPr>
          <p:nvPr>
            <p:ph type="body" sz="quarter" idx="11"/>
          </p:nvPr>
        </p:nvSpPr>
        <p:spPr>
          <a:xfrm>
            <a:off x="101216" y="6519900"/>
            <a:ext cx="9418637" cy="434975"/>
          </a:xfrm>
        </p:spPr>
        <p:txBody>
          <a:bodyPr/>
          <a:lstStyle/>
          <a:p>
            <a:r>
              <a:rPr lang="en-US">
                <a:solidFill>
                  <a:srgbClr val="FF0000"/>
                </a:solidFill>
              </a:rPr>
              <a:t>March 18, 2025</a:t>
            </a:r>
          </a:p>
        </p:txBody>
      </p:sp>
      <p:sp>
        <p:nvSpPr>
          <p:cNvPr id="6" name="Content Placeholder 7">
            <a:extLst>
              <a:ext uri="{FF2B5EF4-FFF2-40B4-BE49-F238E27FC236}">
                <a16:creationId xmlns:a16="http://schemas.microsoft.com/office/drawing/2014/main" id="{14345C26-F578-4978-94A1-A741A522AB9B}"/>
              </a:ext>
            </a:extLst>
          </p:cNvPr>
          <p:cNvSpPr txBox="1">
            <a:spLocks/>
          </p:cNvSpPr>
          <p:nvPr/>
        </p:nvSpPr>
        <p:spPr>
          <a:xfrm>
            <a:off x="1367411" y="5112146"/>
            <a:ext cx="2671859" cy="1277284"/>
          </a:xfrm>
          <a:prstGeom prst="rect">
            <a:avLst/>
          </a:prstGeom>
          <a:solidFill>
            <a:schemeClr val="tx2"/>
          </a:solidFill>
          <a:ln>
            <a:solidFill>
              <a:schemeClr val="bg1"/>
            </a:solidFill>
          </a:ln>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ctr">
              <a:buClr>
                <a:schemeClr val="tx1"/>
              </a:buClr>
              <a:buNone/>
            </a:pPr>
            <a:r>
              <a:rPr lang="en-US" sz="2000" b="1" i="1" u="sng"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Scott Vottero, PE</a:t>
            </a:r>
            <a:r>
              <a:rPr lang="en-US" b="1" i="1"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i="1"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Assistant District Executive (Design)</a:t>
            </a:r>
            <a:endParaRPr lang="en-US" sz="1800" i="1"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kern="0" dirty="0">
              <a:ln w="12700">
                <a:solidFill>
                  <a:schemeClr val="tx1"/>
                </a:solidFill>
              </a:ln>
              <a:solidFill>
                <a:schemeClr val="bg1"/>
              </a:solidFill>
            </a:endParaRPr>
          </a:p>
        </p:txBody>
      </p:sp>
      <p:sp>
        <p:nvSpPr>
          <p:cNvPr id="7" name="Content Placeholder 7">
            <a:extLst>
              <a:ext uri="{FF2B5EF4-FFF2-40B4-BE49-F238E27FC236}">
                <a16:creationId xmlns:a16="http://schemas.microsoft.com/office/drawing/2014/main" id="{C9C8885F-E13E-4B04-8125-A11038847A0D}"/>
              </a:ext>
            </a:extLst>
          </p:cNvPr>
          <p:cNvSpPr txBox="1">
            <a:spLocks/>
          </p:cNvSpPr>
          <p:nvPr/>
        </p:nvSpPr>
        <p:spPr>
          <a:xfrm>
            <a:off x="4293921" y="5102057"/>
            <a:ext cx="2918871" cy="1277284"/>
          </a:xfrm>
          <a:prstGeom prst="rect">
            <a:avLst/>
          </a:prstGeom>
          <a:solidFill>
            <a:schemeClr val="tx2"/>
          </a:solidFill>
          <a:ln>
            <a:solidFill>
              <a:schemeClr val="bg1"/>
            </a:solidFill>
          </a:ln>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ctr">
              <a:spcBef>
                <a:spcPts val="0"/>
              </a:spcBef>
              <a:buClr>
                <a:schemeClr val="tx1"/>
              </a:buClr>
              <a:buNone/>
            </a:pPr>
            <a:r>
              <a:rPr lang="en-US" sz="2000" b="1" i="1" u="sng"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Michael Guidon, PE</a:t>
            </a:r>
            <a:r>
              <a:rPr lang="en-US" sz="2000" b="1" i="1"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i="1"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Assistant </a:t>
            </a:r>
          </a:p>
          <a:p>
            <a:pPr marL="0" indent="0" algn="ctr">
              <a:spcBef>
                <a:spcPts val="0"/>
              </a:spcBef>
              <a:buClr>
                <a:schemeClr val="tx1"/>
              </a:buClr>
              <a:buNone/>
            </a:pPr>
            <a:r>
              <a:rPr lang="en-US" sz="1800" b="1" i="1"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District Executive (Construction)</a:t>
            </a:r>
          </a:p>
          <a:p>
            <a:endParaRPr lang="en-US" kern="0">
              <a:ln w="12700">
                <a:solidFill>
                  <a:schemeClr val="tx1"/>
                </a:solidFill>
              </a:ln>
              <a:solidFill>
                <a:schemeClr val="bg1"/>
              </a:solidFill>
            </a:endParaRPr>
          </a:p>
        </p:txBody>
      </p:sp>
      <p:sp>
        <p:nvSpPr>
          <p:cNvPr id="8" name="Content Placeholder 7">
            <a:extLst>
              <a:ext uri="{FF2B5EF4-FFF2-40B4-BE49-F238E27FC236}">
                <a16:creationId xmlns:a16="http://schemas.microsoft.com/office/drawing/2014/main" id="{D08EB174-E620-4A8D-A0B3-7BB3126162C6}"/>
              </a:ext>
            </a:extLst>
          </p:cNvPr>
          <p:cNvSpPr txBox="1">
            <a:spLocks/>
          </p:cNvSpPr>
          <p:nvPr/>
        </p:nvSpPr>
        <p:spPr>
          <a:xfrm>
            <a:off x="7467444" y="5102057"/>
            <a:ext cx="2493807" cy="1297463"/>
          </a:xfrm>
          <a:prstGeom prst="rect">
            <a:avLst/>
          </a:prstGeom>
          <a:solidFill>
            <a:schemeClr val="tx2"/>
          </a:solidFill>
          <a:ln>
            <a:solidFill>
              <a:schemeClr val="bg1"/>
            </a:solidFill>
          </a:ln>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ctr">
              <a:spcBef>
                <a:spcPts val="0"/>
              </a:spcBef>
              <a:buClr>
                <a:schemeClr val="tx1"/>
              </a:buClr>
              <a:buNone/>
            </a:pPr>
            <a:r>
              <a:rPr lang="en-US" sz="2000" b="1" i="1" u="sng"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Bruce </a:t>
            </a:r>
            <a:r>
              <a:rPr lang="en-US" sz="2000" b="1" i="1" u="sng" kern="0" err="1">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Bubser</a:t>
            </a:r>
            <a:endParaRPr lang="en-US" sz="2000" b="1" i="1" u="sng"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ctr">
              <a:spcBef>
                <a:spcPts val="0"/>
              </a:spcBef>
              <a:buClr>
                <a:schemeClr val="tx1"/>
              </a:buClr>
              <a:buNone/>
            </a:pPr>
            <a:r>
              <a:rPr lang="en-US" sz="1800" b="1" i="1"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Assistant </a:t>
            </a:r>
          </a:p>
          <a:p>
            <a:pPr marL="0" indent="0" algn="ctr">
              <a:spcBef>
                <a:spcPts val="0"/>
              </a:spcBef>
              <a:buClr>
                <a:schemeClr val="tx1"/>
              </a:buClr>
              <a:buNone/>
            </a:pPr>
            <a:r>
              <a:rPr lang="en-US" sz="1800" b="1" i="1" kern="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District Executive (Maintenance)</a:t>
            </a:r>
          </a:p>
          <a:p>
            <a:pPr marL="0" indent="0">
              <a:buNone/>
            </a:pPr>
            <a:endParaRPr lang="en-US" kern="0">
              <a:ln w="12700">
                <a:solidFill>
                  <a:schemeClr val="tx1"/>
                </a:solidFill>
              </a:ln>
              <a:solidFill>
                <a:schemeClr val="bg1"/>
              </a:solidFill>
            </a:endParaRPr>
          </a:p>
        </p:txBody>
      </p:sp>
      <p:graphicFrame>
        <p:nvGraphicFramePr>
          <p:cNvPr id="9" name="Object 2">
            <a:extLst>
              <a:ext uri="{FF2B5EF4-FFF2-40B4-BE49-F238E27FC236}">
                <a16:creationId xmlns:a16="http://schemas.microsoft.com/office/drawing/2014/main" id="{796D42D0-04AC-48C9-A807-A7E7C576AAE3}"/>
              </a:ext>
            </a:extLst>
          </p:cNvPr>
          <p:cNvGraphicFramePr>
            <a:graphicFrameLocks noChangeAspect="1"/>
          </p:cNvGraphicFramePr>
          <p:nvPr>
            <p:extLst>
              <p:ext uri="{D42A27DB-BD31-4B8C-83A1-F6EECF244321}">
                <p14:modId xmlns:p14="http://schemas.microsoft.com/office/powerpoint/2010/main" val="1868863380"/>
              </p:ext>
            </p:extLst>
          </p:nvPr>
        </p:nvGraphicFramePr>
        <p:xfrm>
          <a:off x="4955326" y="1303129"/>
          <a:ext cx="2275728" cy="2449941"/>
        </p:xfrm>
        <a:graphic>
          <a:graphicData uri="http://schemas.openxmlformats.org/presentationml/2006/ole">
            <mc:AlternateContent xmlns:mc="http://schemas.openxmlformats.org/markup-compatibility/2006">
              <mc:Choice xmlns:v="urn:schemas-microsoft-com:vml" Requires="v">
                <p:oleObj name="Bitmap Image" r:id="rId6" imgW="2857899" imgH="3076190" progId="PBrush">
                  <p:embed/>
                </p:oleObj>
              </mc:Choice>
              <mc:Fallback>
                <p:oleObj name="Bitmap Image" r:id="rId6" imgW="2857899" imgH="3076190" progId="PBrush">
                  <p:embed/>
                  <p:pic>
                    <p:nvPicPr>
                      <p:cNvPr id="9" name="Object 2">
                        <a:extLst>
                          <a:ext uri="{FF2B5EF4-FFF2-40B4-BE49-F238E27FC236}">
                            <a16:creationId xmlns:a16="http://schemas.microsoft.com/office/drawing/2014/main" id="{796D42D0-04AC-48C9-A807-A7E7C576AA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5326" y="1303129"/>
                        <a:ext cx="2275728" cy="2449941"/>
                      </a:xfrm>
                      <a:prstGeom prst="rect">
                        <a:avLst/>
                      </a:prstGeom>
                      <a:noFill/>
                      <a:ln w="12700">
                        <a:solidFill>
                          <a:srgbClr val="007336"/>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B89F5386-F3FF-4A21-8776-506B9CF13EDF}"/>
              </a:ext>
            </a:extLst>
          </p:cNvPr>
          <p:cNvSpPr txBox="1"/>
          <p:nvPr/>
        </p:nvSpPr>
        <p:spPr>
          <a:xfrm>
            <a:off x="-153380" y="5084712"/>
            <a:ext cx="1520791" cy="338554"/>
          </a:xfrm>
          <a:prstGeom prst="rect">
            <a:avLst/>
          </a:prstGeom>
          <a:noFill/>
        </p:spPr>
        <p:txBody>
          <a:bodyPr wrap="square" rtlCol="0">
            <a:spAutoFit/>
          </a:bodyPr>
          <a:lstStyle/>
          <a:p>
            <a:pPr algn="ctr"/>
            <a:r>
              <a:rPr lang="en-US" sz="1600" dirty="0">
                <a:solidFill>
                  <a:schemeClr val="bg1"/>
                </a:solidFill>
              </a:rPr>
              <a:t>SR 2041-03B</a:t>
            </a:r>
          </a:p>
        </p:txBody>
      </p:sp>
      <p:sp>
        <p:nvSpPr>
          <p:cNvPr id="17" name="TextBox 16">
            <a:extLst>
              <a:ext uri="{FF2B5EF4-FFF2-40B4-BE49-F238E27FC236}">
                <a16:creationId xmlns:a16="http://schemas.microsoft.com/office/drawing/2014/main" id="{8A8F221D-6B1A-4590-AF26-7EE4F48237A2}"/>
              </a:ext>
            </a:extLst>
          </p:cNvPr>
          <p:cNvSpPr txBox="1"/>
          <p:nvPr/>
        </p:nvSpPr>
        <p:spPr>
          <a:xfrm>
            <a:off x="1434281" y="2363189"/>
            <a:ext cx="2036363" cy="338554"/>
          </a:xfrm>
          <a:prstGeom prst="rect">
            <a:avLst/>
          </a:prstGeom>
          <a:noFill/>
        </p:spPr>
        <p:txBody>
          <a:bodyPr wrap="square" rtlCol="0">
            <a:spAutoFit/>
          </a:bodyPr>
          <a:lstStyle/>
          <a:p>
            <a:pPr algn="ctr"/>
            <a:r>
              <a:rPr lang="en-US" sz="1600" dirty="0">
                <a:solidFill>
                  <a:schemeClr val="bg1"/>
                </a:solidFill>
              </a:rPr>
              <a:t>SR 61-14M</a:t>
            </a:r>
          </a:p>
        </p:txBody>
      </p:sp>
      <p:sp>
        <p:nvSpPr>
          <p:cNvPr id="18" name="TextBox 17">
            <a:extLst>
              <a:ext uri="{FF2B5EF4-FFF2-40B4-BE49-F238E27FC236}">
                <a16:creationId xmlns:a16="http://schemas.microsoft.com/office/drawing/2014/main" id="{2687775C-81C9-41CB-AD75-233A11411CCE}"/>
              </a:ext>
            </a:extLst>
          </p:cNvPr>
          <p:cNvSpPr txBox="1"/>
          <p:nvPr/>
        </p:nvSpPr>
        <p:spPr>
          <a:xfrm>
            <a:off x="8721356" y="2397884"/>
            <a:ext cx="2036363" cy="338554"/>
          </a:xfrm>
          <a:prstGeom prst="rect">
            <a:avLst/>
          </a:prstGeom>
          <a:noFill/>
        </p:spPr>
        <p:txBody>
          <a:bodyPr wrap="square" rtlCol="0">
            <a:spAutoFit/>
          </a:bodyPr>
          <a:lstStyle/>
          <a:p>
            <a:pPr algn="ctr"/>
            <a:r>
              <a:rPr lang="en-US" sz="1600" dirty="0">
                <a:solidFill>
                  <a:schemeClr val="bg1"/>
                </a:solidFill>
              </a:rPr>
              <a:t>SR 78 -13B</a:t>
            </a:r>
          </a:p>
        </p:txBody>
      </p:sp>
      <p:sp>
        <p:nvSpPr>
          <p:cNvPr id="19" name="TextBox 18">
            <a:extLst>
              <a:ext uri="{FF2B5EF4-FFF2-40B4-BE49-F238E27FC236}">
                <a16:creationId xmlns:a16="http://schemas.microsoft.com/office/drawing/2014/main" id="{134667B1-4B3C-4795-A560-BF5FA4775D55}"/>
              </a:ext>
            </a:extLst>
          </p:cNvPr>
          <p:cNvSpPr txBox="1"/>
          <p:nvPr/>
        </p:nvSpPr>
        <p:spPr>
          <a:xfrm>
            <a:off x="10436298" y="4983357"/>
            <a:ext cx="2036363" cy="338554"/>
          </a:xfrm>
          <a:prstGeom prst="rect">
            <a:avLst/>
          </a:prstGeom>
          <a:noFill/>
        </p:spPr>
        <p:txBody>
          <a:bodyPr wrap="square" rtlCol="0">
            <a:spAutoFit/>
          </a:bodyPr>
          <a:lstStyle/>
          <a:p>
            <a:pPr algn="ctr"/>
            <a:r>
              <a:rPr lang="en-US" sz="1600" dirty="0">
                <a:solidFill>
                  <a:schemeClr val="bg1"/>
                </a:solidFill>
              </a:rPr>
              <a:t>I-80 Exit 308</a:t>
            </a:r>
          </a:p>
        </p:txBody>
      </p:sp>
      <p:sp>
        <p:nvSpPr>
          <p:cNvPr id="4" name="TextBox 3">
            <a:extLst>
              <a:ext uri="{FF2B5EF4-FFF2-40B4-BE49-F238E27FC236}">
                <a16:creationId xmlns:a16="http://schemas.microsoft.com/office/drawing/2014/main" id="{6ECBAA51-FF8A-8963-361F-7206098FB000}"/>
              </a:ext>
            </a:extLst>
          </p:cNvPr>
          <p:cNvSpPr txBox="1"/>
          <p:nvPr/>
        </p:nvSpPr>
        <p:spPr>
          <a:xfrm>
            <a:off x="145966" y="6432059"/>
            <a:ext cx="1945725" cy="400110"/>
          </a:xfrm>
          <a:prstGeom prst="rect">
            <a:avLst/>
          </a:prstGeom>
          <a:solidFill>
            <a:schemeClr val="tx2"/>
          </a:solidFill>
          <a:ln>
            <a:solidFill>
              <a:schemeClr val="bg1"/>
            </a:solidFill>
          </a:ln>
        </p:spPr>
        <p:txBody>
          <a:bodyPr wrap="none" rtlCol="0">
            <a:spAutoFit/>
          </a:bodyPr>
          <a:lstStyle/>
          <a:p>
            <a:r>
              <a:rPr lang="en-US" sz="2000" dirty="0">
                <a:solidFill>
                  <a:schemeClr val="bg1"/>
                </a:solidFill>
              </a:rPr>
              <a:t>MARCH 17, 2026</a:t>
            </a:r>
          </a:p>
        </p:txBody>
      </p:sp>
      <p:pic>
        <p:nvPicPr>
          <p:cNvPr id="1032" name="Picture 8">
            <a:extLst>
              <a:ext uri="{FF2B5EF4-FFF2-40B4-BE49-F238E27FC236}">
                <a16:creationId xmlns:a16="http://schemas.microsoft.com/office/drawing/2014/main" id="{57A34F13-0538-92A4-7094-9D53496FE4A4}"/>
              </a:ext>
            </a:extLst>
          </p:cNvPr>
          <p:cNvPicPr>
            <a:picLocks noChangeArrowheads="1"/>
          </p:cNvPicPr>
          <p:nvPr/>
        </p:nvPicPr>
        <p:blipFill rotWithShape="1">
          <a:blip r:embed="rId8">
            <a:extLst>
              <a:ext uri="{28A0092B-C50C-407E-A947-70E740481C1C}">
                <a14:useLocalDpi xmlns:a14="http://schemas.microsoft.com/office/drawing/2010/main" val="0"/>
              </a:ext>
            </a:extLst>
          </a:blip>
          <a:srcRect l="8807" r="11869" b="14561"/>
          <a:stretch/>
        </p:blipFill>
        <p:spPr bwMode="auto">
          <a:xfrm>
            <a:off x="8414576" y="2711053"/>
            <a:ext cx="3429000" cy="224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 name="Content Placeholder 7">
            <a:extLst>
              <a:ext uri="{FF2B5EF4-FFF2-40B4-BE49-F238E27FC236}">
                <a16:creationId xmlns:a16="http://schemas.microsoft.com/office/drawing/2014/main" id="{31350294-8788-4C11-91ED-157288D26994}"/>
              </a:ext>
            </a:extLst>
          </p:cNvPr>
          <p:cNvSpPr txBox="1">
            <a:spLocks/>
          </p:cNvSpPr>
          <p:nvPr/>
        </p:nvSpPr>
        <p:spPr>
          <a:xfrm>
            <a:off x="2596160" y="4097185"/>
            <a:ext cx="6866280" cy="601414"/>
          </a:xfrm>
          <a:prstGeom prst="rect">
            <a:avLst/>
          </a:prstGeom>
          <a:solidFill>
            <a:schemeClr val="tx2"/>
          </a:solidFill>
          <a:ln>
            <a:solidFill>
              <a:schemeClr val="bg1"/>
            </a:solidFill>
          </a:ln>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lgn="ctr">
              <a:buClr>
                <a:schemeClr val="tx1"/>
              </a:buClr>
              <a:buNone/>
            </a:pPr>
            <a:r>
              <a:rPr lang="en-US" b="1" i="1" u="sng"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Christopher J. Kufro, PE</a:t>
            </a:r>
            <a:r>
              <a:rPr lang="en-US" sz="2800" i="1"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i="1"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rPr>
              <a:t>District Executive</a:t>
            </a:r>
            <a:endParaRPr lang="en-US" sz="1800" i="1" kern="0" dirty="0">
              <a:ln w="12700">
                <a:solidFill>
                  <a:schemeClr val="tx1"/>
                </a:solidFill>
              </a:ln>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US" kern="0" dirty="0">
              <a:ln w="12700">
                <a:solidFill>
                  <a:schemeClr val="tx1"/>
                </a:solidFill>
              </a:ln>
              <a:solidFill>
                <a:schemeClr val="bg1"/>
              </a:solidFill>
            </a:endParaRPr>
          </a:p>
        </p:txBody>
      </p:sp>
    </p:spTree>
    <p:extLst>
      <p:ext uri="{BB962C8B-B14F-4D97-AF65-F5344CB8AC3E}">
        <p14:creationId xmlns:p14="http://schemas.microsoft.com/office/powerpoint/2010/main" val="368033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082A569-5221-4A0E-A16F-BB98D29F27ED}"/>
              </a:ext>
            </a:extLst>
          </p:cNvPr>
          <p:cNvGraphicFramePr>
            <a:graphicFrameLocks noGrp="1"/>
          </p:cNvGraphicFramePr>
          <p:nvPr>
            <p:ph idx="1"/>
            <p:extLst>
              <p:ext uri="{D42A27DB-BD31-4B8C-83A1-F6EECF244321}">
                <p14:modId xmlns:p14="http://schemas.microsoft.com/office/powerpoint/2010/main" val="2802166745"/>
              </p:ext>
            </p:extLst>
          </p:nvPr>
        </p:nvGraphicFramePr>
        <p:xfrm>
          <a:off x="475488" y="996696"/>
          <a:ext cx="10757283" cy="5174746"/>
        </p:xfrm>
        <a:graphic>
          <a:graphicData uri="http://schemas.openxmlformats.org/drawingml/2006/table">
            <a:tbl>
              <a:tblPr/>
              <a:tblGrid>
                <a:gridCol w="1434305">
                  <a:extLst>
                    <a:ext uri="{9D8B030D-6E8A-4147-A177-3AD203B41FA5}">
                      <a16:colId xmlns:a16="http://schemas.microsoft.com/office/drawing/2014/main" val="309869130"/>
                    </a:ext>
                  </a:extLst>
                </a:gridCol>
                <a:gridCol w="571291">
                  <a:extLst>
                    <a:ext uri="{9D8B030D-6E8A-4147-A177-3AD203B41FA5}">
                      <a16:colId xmlns:a16="http://schemas.microsoft.com/office/drawing/2014/main" val="1796890959"/>
                    </a:ext>
                  </a:extLst>
                </a:gridCol>
                <a:gridCol w="546980">
                  <a:extLst>
                    <a:ext uri="{9D8B030D-6E8A-4147-A177-3AD203B41FA5}">
                      <a16:colId xmlns:a16="http://schemas.microsoft.com/office/drawing/2014/main" val="459623456"/>
                    </a:ext>
                  </a:extLst>
                </a:gridCol>
                <a:gridCol w="6800821">
                  <a:extLst>
                    <a:ext uri="{9D8B030D-6E8A-4147-A177-3AD203B41FA5}">
                      <a16:colId xmlns:a16="http://schemas.microsoft.com/office/drawing/2014/main" val="1559405057"/>
                    </a:ext>
                  </a:extLst>
                </a:gridCol>
                <a:gridCol w="1403886">
                  <a:extLst>
                    <a:ext uri="{9D8B030D-6E8A-4147-A177-3AD203B41FA5}">
                      <a16:colId xmlns:a16="http://schemas.microsoft.com/office/drawing/2014/main" val="242394686"/>
                    </a:ext>
                  </a:extLst>
                </a:gridCol>
              </a:tblGrid>
              <a:tr h="321320">
                <a:tc>
                  <a:txBody>
                    <a:bodyPr/>
                    <a:lstStyle/>
                    <a:p>
                      <a:pPr algn="ctr" fontAlgn="b"/>
                      <a:r>
                        <a:rPr lang="en-US" sz="2000" b="1" i="0" u="none" strike="noStrike" dirty="0">
                          <a:solidFill>
                            <a:srgbClr val="000000"/>
                          </a:solidFill>
                          <a:effectLst/>
                          <a:latin typeface="Calibri" panose="020F0502020204030204" pitchFamily="34" charset="0"/>
                        </a:rPr>
                        <a:t>County</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SR</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Sec</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Project Title</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Let Date</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4500917"/>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WBI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Wilson Borough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6/18/2026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258668"/>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143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BC2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Box Culvert Bundle-Round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7/2/2026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187477"/>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TRS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Two Rivers Trail Gap 9A - South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2580186"/>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Carbon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2002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04S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Delaware Ave Signal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7/16/2026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6195569"/>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715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04B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PA 715 Stone Arch Replace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7/16/2026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545988"/>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940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VPS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Village of Pocono Summit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7/16/2026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8705180"/>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940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TPS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Tobyhanna Pocono Summit 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7/16/2026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414553"/>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02S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Freemansburg</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Ave (SR 2018) Safety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7/16/2026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6045443"/>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1029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01B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Smoketown Road over Little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Sacony</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7/30/2026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270093"/>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2016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01B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Bellevue Avenue over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Readng</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Blue Mtn &amp; Northern RR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7/30/2026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8665513"/>
                  </a:ext>
                </a:extLst>
              </a:tr>
              <a:tr h="321320">
                <a:tc>
                  <a:txBody>
                    <a:bodyPr/>
                    <a:lstStyle/>
                    <a:p>
                      <a:pPr algn="ctr" fontAlgn="t"/>
                      <a:r>
                        <a:rPr lang="en-US" sz="1800" b="0" i="0" u="none" strike="noStrike" dirty="0">
                          <a:solidFill>
                            <a:srgbClr val="FF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cs typeface="Times New Roman" panose="02020603050405020304" pitchFamily="18" charset="0"/>
                        </a:rPr>
                        <a:t>378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03B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Hill to Hill Bridge Rehabilitation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8/13/2026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5342852"/>
                  </a:ext>
                </a:extLst>
              </a:tr>
              <a:tr h="321320">
                <a:tc>
                  <a:txBody>
                    <a:bodyPr/>
                    <a:lstStyle/>
                    <a:p>
                      <a:pPr algn="ctr" fontAlgn="t"/>
                      <a:r>
                        <a:rPr lang="en-US" sz="1800" b="0" i="0" u="none" strike="noStrike" dirty="0">
                          <a:solidFill>
                            <a:srgbClr val="000000"/>
                          </a:solidFill>
                          <a:effectLst/>
                          <a:latin typeface="Times New Roman" panose="02020603050405020304" pitchFamily="18" charset="0"/>
                        </a:rPr>
                        <a:t>Schuylkill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TVS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Tri-Valley School District School Zone Signals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8/13/2026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3784371"/>
                  </a:ext>
                </a:extLst>
              </a:tr>
              <a:tr h="321320">
                <a:tc>
                  <a:txBody>
                    <a:bodyPr/>
                    <a:lstStyle/>
                    <a:p>
                      <a:pPr algn="ctr" fontAlgn="t"/>
                      <a:r>
                        <a:rPr lang="en-US" sz="1800" b="0" i="0" u="none" strike="noStrike" dirty="0">
                          <a:solidFill>
                            <a:srgbClr val="FF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cs typeface="Times New Roman" panose="02020603050405020304" pitchFamily="18" charset="0"/>
                        </a:rPr>
                        <a:t>SPP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I-78 Weigh Station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8/27/2026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8084993"/>
                  </a:ext>
                </a:extLst>
              </a:tr>
              <a:tr h="321320">
                <a:tc>
                  <a:txBody>
                    <a:bodyPr/>
                    <a:lstStyle/>
                    <a:p>
                      <a:pPr algn="ctr" fontAlgn="t"/>
                      <a:r>
                        <a:rPr lang="en-US" sz="1800" b="0" i="0" u="none" strike="noStrike" dirty="0">
                          <a:solidFill>
                            <a:srgbClr val="FF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cs typeface="Times New Roman" panose="02020603050405020304" pitchFamily="18" charset="0"/>
                        </a:rPr>
                        <a:t>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cs typeface="Times New Roman" panose="02020603050405020304" pitchFamily="18" charset="0"/>
                        </a:rPr>
                        <a:t>33M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I-78 Grimes Interchange Removal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8/27/2026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066803"/>
                  </a:ext>
                </a:extLst>
              </a:tr>
              <a:tr h="354946">
                <a:tc>
                  <a:txBody>
                    <a:bodyPr/>
                    <a:lstStyle/>
                    <a:p>
                      <a:pPr algn="ctr" fontAlgn="t"/>
                      <a:r>
                        <a:rPr lang="en-US" sz="1800" b="0" i="0" u="none" strike="noStrike" dirty="0">
                          <a:solidFill>
                            <a:srgbClr val="00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611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LRS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SR 611 Learn Road (T-537) Safety Enhance.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8/27/2026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938274"/>
                  </a:ext>
                </a:extLst>
              </a:tr>
            </a:tbl>
          </a:graphicData>
        </a:graphic>
      </p:graphicFrame>
      <p:sp>
        <p:nvSpPr>
          <p:cNvPr id="3" name="Text Placeholder 2">
            <a:extLst>
              <a:ext uri="{FF2B5EF4-FFF2-40B4-BE49-F238E27FC236}">
                <a16:creationId xmlns:a16="http://schemas.microsoft.com/office/drawing/2014/main" id="{58C14213-70AD-4876-B867-548F6271B9CA}"/>
              </a:ext>
            </a:extLst>
          </p:cNvPr>
          <p:cNvSpPr>
            <a:spLocks noGrp="1"/>
          </p:cNvSpPr>
          <p:nvPr>
            <p:ph type="body" sz="quarter" idx="10"/>
          </p:nvPr>
        </p:nvSpPr>
        <p:spPr/>
        <p:txBody>
          <a:bodyPr>
            <a:normAutofit lnSpcReduction="10000"/>
          </a:bodyPr>
          <a:lstStyle/>
          <a:p>
            <a:r>
              <a:rPr lang="en-US" dirty="0"/>
              <a:t>2026 Upcoming Lets</a:t>
            </a:r>
          </a:p>
        </p:txBody>
      </p:sp>
    </p:spTree>
    <p:extLst>
      <p:ext uri="{BB962C8B-B14F-4D97-AF65-F5344CB8AC3E}">
        <p14:creationId xmlns:p14="http://schemas.microsoft.com/office/powerpoint/2010/main" val="4224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422087E-5702-4E4D-BFE0-016BE643CF32}"/>
              </a:ext>
            </a:extLst>
          </p:cNvPr>
          <p:cNvGraphicFramePr>
            <a:graphicFrameLocks noGrp="1"/>
          </p:cNvGraphicFramePr>
          <p:nvPr>
            <p:ph idx="1"/>
            <p:extLst>
              <p:ext uri="{D42A27DB-BD31-4B8C-83A1-F6EECF244321}">
                <p14:modId xmlns:p14="http://schemas.microsoft.com/office/powerpoint/2010/main" val="3842050964"/>
              </p:ext>
            </p:extLst>
          </p:nvPr>
        </p:nvGraphicFramePr>
        <p:xfrm>
          <a:off x="475488" y="996696"/>
          <a:ext cx="10435894" cy="4874620"/>
        </p:xfrm>
        <a:graphic>
          <a:graphicData uri="http://schemas.openxmlformats.org/drawingml/2006/table">
            <a:tbl>
              <a:tblPr/>
              <a:tblGrid>
                <a:gridCol w="1435303">
                  <a:extLst>
                    <a:ext uri="{9D8B030D-6E8A-4147-A177-3AD203B41FA5}">
                      <a16:colId xmlns:a16="http://schemas.microsoft.com/office/drawing/2014/main" val="741761523"/>
                    </a:ext>
                  </a:extLst>
                </a:gridCol>
                <a:gridCol w="571689">
                  <a:extLst>
                    <a:ext uri="{9D8B030D-6E8A-4147-A177-3AD203B41FA5}">
                      <a16:colId xmlns:a16="http://schemas.microsoft.com/office/drawing/2014/main" val="1102335161"/>
                    </a:ext>
                  </a:extLst>
                </a:gridCol>
                <a:gridCol w="547361">
                  <a:extLst>
                    <a:ext uri="{9D8B030D-6E8A-4147-A177-3AD203B41FA5}">
                      <a16:colId xmlns:a16="http://schemas.microsoft.com/office/drawing/2014/main" val="4035226407"/>
                    </a:ext>
                  </a:extLst>
                </a:gridCol>
                <a:gridCol w="5991039">
                  <a:extLst>
                    <a:ext uri="{9D8B030D-6E8A-4147-A177-3AD203B41FA5}">
                      <a16:colId xmlns:a16="http://schemas.microsoft.com/office/drawing/2014/main" val="294843827"/>
                    </a:ext>
                  </a:extLst>
                </a:gridCol>
                <a:gridCol w="1890502">
                  <a:extLst>
                    <a:ext uri="{9D8B030D-6E8A-4147-A177-3AD203B41FA5}">
                      <a16:colId xmlns:a16="http://schemas.microsoft.com/office/drawing/2014/main" val="830098727"/>
                    </a:ext>
                  </a:extLst>
                </a:gridCol>
              </a:tblGrid>
              <a:tr h="278208">
                <a:tc>
                  <a:txBody>
                    <a:bodyPr/>
                    <a:lstStyle/>
                    <a:p>
                      <a:pPr algn="ctr" fontAlgn="b"/>
                      <a:r>
                        <a:rPr lang="en-US" sz="1800" b="1" i="0" u="none" strike="noStrike" dirty="0">
                          <a:solidFill>
                            <a:srgbClr val="000000"/>
                          </a:solidFill>
                          <a:effectLst/>
                          <a:latin typeface="Calibri" panose="020F0502020204030204" pitchFamily="34" charset="0"/>
                        </a:rPr>
                        <a:t>County</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SR</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Sec</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Project Title</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800" b="1" i="0" u="none" strike="noStrike">
                          <a:solidFill>
                            <a:srgbClr val="000000"/>
                          </a:solidFill>
                          <a:effectLst/>
                          <a:latin typeface="Calibri" panose="020F0502020204030204" pitchFamily="34" charset="0"/>
                        </a:rPr>
                        <a:t>Let Date</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8775336"/>
                  </a:ext>
                </a:extLst>
              </a:tr>
              <a:tr h="295382">
                <a:tc>
                  <a:txBody>
                    <a:bodyPr/>
                    <a:lstStyle/>
                    <a:p>
                      <a:pPr algn="ctr" fontAlgn="t"/>
                      <a:r>
                        <a:rPr lang="en-US" sz="1800" b="0" i="0" u="none" strike="noStrike" dirty="0">
                          <a:solidFill>
                            <a:srgbClr val="FF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rPr>
                        <a:t>10M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I-78 WB - Easton Rd to SR 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8/27/2026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4406044"/>
                  </a:ext>
                </a:extLst>
              </a:tr>
              <a:tr h="38708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Lehigh Canal Abbott Street Bridge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9/3/2026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596823"/>
                  </a:ext>
                </a:extLst>
              </a:tr>
              <a:tr h="369366">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501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02B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Lancaster Ave over Swatara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9/17/2026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6199305"/>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AST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Albert Street D&amp;L 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9/17/2026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176276"/>
                  </a:ext>
                </a:extLst>
              </a:tr>
              <a:tr h="295382">
                <a:tc>
                  <a:txBody>
                    <a:bodyPr/>
                    <a:lstStyle/>
                    <a:p>
                      <a:pPr algn="ctr" fontAlgn="t"/>
                      <a:r>
                        <a:rPr lang="en-US" sz="1800" b="0" i="0" u="none" strike="noStrike" dirty="0">
                          <a:solidFill>
                            <a:srgbClr val="FF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rPr>
                        <a:t>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rPr>
                        <a:t>05S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pt-BR" sz="1800" b="0" i="0" u="none" strike="noStrike" dirty="0">
                          <a:solidFill>
                            <a:srgbClr val="FF0000"/>
                          </a:solidFill>
                          <a:effectLst/>
                          <a:latin typeface="Times New Roman" panose="02020603050405020304" pitchFamily="18" charset="0"/>
                        </a:rPr>
                        <a:t>PA 33 Median Barrier SR 2002 to SR 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9/17/2026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902599"/>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HFT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High Friction Surface Treatments (Berks 2027)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793259"/>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4011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BPN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BPN - 4 Guide Rail Upgrades - 2027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5755459"/>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04S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SR 12 Alsace Manor Int Impvmnts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902966"/>
                  </a:ext>
                </a:extLst>
              </a:tr>
              <a:tr h="295382">
                <a:tc>
                  <a:txBody>
                    <a:bodyPr/>
                    <a:lstStyle/>
                    <a:p>
                      <a:pPr algn="ctr" fontAlgn="t"/>
                      <a:r>
                        <a:rPr lang="en-US" sz="1800" b="0" i="0" u="none" strike="noStrike" dirty="0">
                          <a:solidFill>
                            <a:srgbClr val="FF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28M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US 222 Widening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35177"/>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Angelica Creek Trail Extension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555295"/>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MLP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Martin Luther King, Jr. Drive Ped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499551"/>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HSC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Hickory Street Connections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062972"/>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7214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LLB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Lessig Lane (T-410) over Cherry Crk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4738487"/>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Schuylkill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Tamaqua Riverwalk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4525959"/>
                  </a:ext>
                </a:extLst>
              </a:tr>
              <a:tr h="295382">
                <a:tc>
                  <a:txBody>
                    <a:bodyPr/>
                    <a:lstStyle/>
                    <a:p>
                      <a:pPr algn="ctr" fontAlgn="t"/>
                      <a:r>
                        <a:rPr lang="en-US" sz="1800" b="0" i="0" u="none" strike="noStrike" dirty="0">
                          <a:solidFill>
                            <a:srgbClr val="00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2012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BRM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NEPA Br </a:t>
                      </a:r>
                      <a:r>
                        <a:rPr lang="en-US" sz="1800" b="0" i="0" u="none" strike="noStrike" dirty="0" err="1">
                          <a:solidFill>
                            <a:srgbClr val="000000"/>
                          </a:solidFill>
                          <a:effectLst/>
                          <a:latin typeface="Times New Roman" panose="02020603050405020304" pitchFamily="18" charset="0"/>
                        </a:rPr>
                        <a:t>Preserv</a:t>
                      </a:r>
                      <a:r>
                        <a:rPr lang="en-US" sz="1800" b="0" i="0" u="none" strike="noStrike" dirty="0">
                          <a:solidFill>
                            <a:srgbClr val="000000"/>
                          </a:solidFill>
                          <a:effectLst/>
                          <a:latin typeface="Times New Roman" panose="02020603050405020304" pitchFamily="18" charset="0"/>
                        </a:rPr>
                        <a:t> &amp; Repair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1262168"/>
                  </a:ext>
                </a:extLst>
              </a:tr>
            </a:tbl>
          </a:graphicData>
        </a:graphic>
      </p:graphicFrame>
      <p:sp>
        <p:nvSpPr>
          <p:cNvPr id="3" name="Text Placeholder 2">
            <a:extLst>
              <a:ext uri="{FF2B5EF4-FFF2-40B4-BE49-F238E27FC236}">
                <a16:creationId xmlns:a16="http://schemas.microsoft.com/office/drawing/2014/main" id="{58C14213-70AD-4876-B867-548F6271B9CA}"/>
              </a:ext>
            </a:extLst>
          </p:cNvPr>
          <p:cNvSpPr>
            <a:spLocks noGrp="1"/>
          </p:cNvSpPr>
          <p:nvPr>
            <p:ph type="body" sz="quarter" idx="10"/>
          </p:nvPr>
        </p:nvSpPr>
        <p:spPr/>
        <p:txBody>
          <a:bodyPr>
            <a:normAutofit lnSpcReduction="10000"/>
          </a:bodyPr>
          <a:lstStyle/>
          <a:p>
            <a:r>
              <a:rPr lang="en-US" dirty="0"/>
              <a:t>2026 Upcoming Lets</a:t>
            </a:r>
          </a:p>
        </p:txBody>
      </p:sp>
    </p:spTree>
    <p:extLst>
      <p:ext uri="{BB962C8B-B14F-4D97-AF65-F5344CB8AC3E}">
        <p14:creationId xmlns:p14="http://schemas.microsoft.com/office/powerpoint/2010/main" val="163374176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22679FC-ABB5-424F-B3D4-10E07049F1E9}"/>
              </a:ext>
            </a:extLst>
          </p:cNvPr>
          <p:cNvGraphicFramePr>
            <a:graphicFrameLocks noGrp="1"/>
          </p:cNvGraphicFramePr>
          <p:nvPr>
            <p:ph idx="1"/>
            <p:extLst>
              <p:ext uri="{D42A27DB-BD31-4B8C-83A1-F6EECF244321}">
                <p14:modId xmlns:p14="http://schemas.microsoft.com/office/powerpoint/2010/main" val="2358037189"/>
              </p:ext>
            </p:extLst>
          </p:nvPr>
        </p:nvGraphicFramePr>
        <p:xfrm>
          <a:off x="475488" y="996696"/>
          <a:ext cx="10458083" cy="2878572"/>
        </p:xfrm>
        <a:graphic>
          <a:graphicData uri="http://schemas.openxmlformats.org/drawingml/2006/table">
            <a:tbl>
              <a:tblPr/>
              <a:tblGrid>
                <a:gridCol w="1532237">
                  <a:extLst>
                    <a:ext uri="{9D8B030D-6E8A-4147-A177-3AD203B41FA5}">
                      <a16:colId xmlns:a16="http://schemas.microsoft.com/office/drawing/2014/main" val="1175900461"/>
                    </a:ext>
                  </a:extLst>
                </a:gridCol>
                <a:gridCol w="610298">
                  <a:extLst>
                    <a:ext uri="{9D8B030D-6E8A-4147-A177-3AD203B41FA5}">
                      <a16:colId xmlns:a16="http://schemas.microsoft.com/office/drawing/2014/main" val="422013957"/>
                    </a:ext>
                  </a:extLst>
                </a:gridCol>
                <a:gridCol w="584327">
                  <a:extLst>
                    <a:ext uri="{9D8B030D-6E8A-4147-A177-3AD203B41FA5}">
                      <a16:colId xmlns:a16="http://schemas.microsoft.com/office/drawing/2014/main" val="245055224"/>
                    </a:ext>
                  </a:extLst>
                </a:gridCol>
                <a:gridCol w="5718045">
                  <a:extLst>
                    <a:ext uri="{9D8B030D-6E8A-4147-A177-3AD203B41FA5}">
                      <a16:colId xmlns:a16="http://schemas.microsoft.com/office/drawing/2014/main" val="2897922698"/>
                    </a:ext>
                  </a:extLst>
                </a:gridCol>
                <a:gridCol w="2013176">
                  <a:extLst>
                    <a:ext uri="{9D8B030D-6E8A-4147-A177-3AD203B41FA5}">
                      <a16:colId xmlns:a16="http://schemas.microsoft.com/office/drawing/2014/main" val="1053988325"/>
                    </a:ext>
                  </a:extLst>
                </a:gridCol>
              </a:tblGrid>
              <a:tr h="311142">
                <a:tc>
                  <a:txBody>
                    <a:bodyPr/>
                    <a:lstStyle/>
                    <a:p>
                      <a:pPr algn="ctr" fontAlgn="b"/>
                      <a:r>
                        <a:rPr lang="en-US" sz="2000" b="1" i="0" u="none" strike="noStrike" dirty="0">
                          <a:solidFill>
                            <a:srgbClr val="000000"/>
                          </a:solidFill>
                          <a:effectLst/>
                          <a:latin typeface="Calibri"/>
                        </a:rPr>
                        <a:t>County</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a:rPr>
                        <a:t>SR</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a:rPr>
                        <a:t>Sec</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a:rPr>
                        <a:t>Project Title</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a:rPr>
                        <a:t>Let Date</a:t>
                      </a:r>
                    </a:p>
                  </a:txBody>
                  <a:tcPr marL="3736" marR="3736" marT="3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7764855"/>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SBE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South Bethlehem Greenway Trail Extension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10/22/2026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6410781"/>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2026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CS9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Borough of Coopersburg Streetscape - Phase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11/5/2026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086727"/>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EII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Downtown Easton Intersection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11/5/2026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60298"/>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ETC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Traffic Calming &amp; Pedestrian Accommodation Improve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11/5/2026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845780"/>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Allentown LED Streetlight Conversion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12/3/2026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087840"/>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2005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05M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Lehigh Street Betterment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12/3/2026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5105212"/>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419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03B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err="1">
                          <a:solidFill>
                            <a:srgbClr val="000000"/>
                          </a:solidFill>
                          <a:effectLst/>
                          <a:latin typeface="Times New Roman" panose="02020603050405020304" pitchFamily="18" charset="0"/>
                        </a:rPr>
                        <a:t>Rehrersburg</a:t>
                      </a:r>
                      <a:r>
                        <a:rPr lang="en-US" sz="1800" b="0" i="0" u="none" strike="noStrike" dirty="0">
                          <a:solidFill>
                            <a:srgbClr val="000000"/>
                          </a:solidFill>
                          <a:effectLst/>
                          <a:latin typeface="Times New Roman" panose="02020603050405020304" pitchFamily="18" charset="0"/>
                        </a:rPr>
                        <a:t> Road over </a:t>
                      </a:r>
                      <a:r>
                        <a:rPr lang="en-US" sz="1800" b="0" i="0" u="none" strike="noStrike" dirty="0" err="1">
                          <a:solidFill>
                            <a:srgbClr val="000000"/>
                          </a:solidFill>
                          <a:effectLst/>
                          <a:latin typeface="Times New Roman" panose="02020603050405020304" pitchFamily="18" charset="0"/>
                        </a:rPr>
                        <a:t>Trib</a:t>
                      </a:r>
                      <a:r>
                        <a:rPr lang="en-US" sz="1800" b="0" i="0" u="none" strike="noStrike" dirty="0">
                          <a:solidFill>
                            <a:srgbClr val="000000"/>
                          </a:solidFill>
                          <a:effectLst/>
                          <a:latin typeface="Times New Roman" panose="02020603050405020304" pitchFamily="18" charset="0"/>
                        </a:rPr>
                        <a:t> Mill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12/10/2026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6615970"/>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2002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ASZ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City of Allentown - School Zone Traffic Safety </a:t>
                      </a:r>
                      <a:r>
                        <a:rPr lang="en-US" sz="1800" b="0" i="0" u="none" strike="noStrike" dirty="0" err="1">
                          <a:solidFill>
                            <a:srgbClr val="000000"/>
                          </a:solidFill>
                          <a:effectLst/>
                          <a:latin typeface="Times New Roman" panose="02020603050405020304" pitchFamily="18" charset="0"/>
                        </a:rPr>
                        <a:t>Upg</a:t>
                      </a:r>
                      <a:endParaRPr lang="en-US" sz="18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12/10/2026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3560217"/>
                  </a:ext>
                </a:extLst>
              </a:tr>
              <a:tr h="285270">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412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MPI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Main Street and Polk Valley Road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12/10/2026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6132628"/>
                  </a:ext>
                </a:extLst>
              </a:tr>
            </a:tbl>
          </a:graphicData>
        </a:graphic>
      </p:graphicFrame>
      <p:sp>
        <p:nvSpPr>
          <p:cNvPr id="3" name="Text Placeholder 2">
            <a:extLst>
              <a:ext uri="{FF2B5EF4-FFF2-40B4-BE49-F238E27FC236}">
                <a16:creationId xmlns:a16="http://schemas.microsoft.com/office/drawing/2014/main" id="{58C14213-70AD-4876-B867-548F6271B9CA}"/>
              </a:ext>
            </a:extLst>
          </p:cNvPr>
          <p:cNvSpPr>
            <a:spLocks noGrp="1"/>
          </p:cNvSpPr>
          <p:nvPr>
            <p:ph type="body" sz="quarter" idx="10"/>
          </p:nvPr>
        </p:nvSpPr>
        <p:spPr/>
        <p:txBody>
          <a:bodyPr>
            <a:normAutofit lnSpcReduction="10000"/>
          </a:bodyPr>
          <a:lstStyle/>
          <a:p>
            <a:r>
              <a:rPr lang="en-US" dirty="0"/>
              <a:t>2026 Upcoming Lets</a:t>
            </a:r>
          </a:p>
        </p:txBody>
      </p:sp>
      <p:sp>
        <p:nvSpPr>
          <p:cNvPr id="4" name="Content Placeholder 1">
            <a:extLst>
              <a:ext uri="{FF2B5EF4-FFF2-40B4-BE49-F238E27FC236}">
                <a16:creationId xmlns:a16="http://schemas.microsoft.com/office/drawing/2014/main" id="{A0A8CD9D-067E-E098-CA48-26FF53670954}"/>
              </a:ext>
            </a:extLst>
          </p:cNvPr>
          <p:cNvSpPr txBox="1">
            <a:spLocks/>
          </p:cNvSpPr>
          <p:nvPr/>
        </p:nvSpPr>
        <p:spPr>
          <a:xfrm>
            <a:off x="895717" y="3298371"/>
            <a:ext cx="10458083" cy="28785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403713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A66466F-D487-4A55-AB18-576E5B519F9B}"/>
              </a:ext>
            </a:extLst>
          </p:cNvPr>
          <p:cNvGraphicFramePr>
            <a:graphicFrameLocks noGrp="1"/>
          </p:cNvGraphicFramePr>
          <p:nvPr>
            <p:ph idx="1"/>
            <p:extLst>
              <p:ext uri="{D42A27DB-BD31-4B8C-83A1-F6EECF244321}">
                <p14:modId xmlns:p14="http://schemas.microsoft.com/office/powerpoint/2010/main" val="972662677"/>
              </p:ext>
            </p:extLst>
          </p:nvPr>
        </p:nvGraphicFramePr>
        <p:xfrm>
          <a:off x="900688" y="831273"/>
          <a:ext cx="9963054" cy="5572504"/>
        </p:xfrm>
        <a:graphic>
          <a:graphicData uri="http://schemas.openxmlformats.org/drawingml/2006/table">
            <a:tbl>
              <a:tblPr>
                <a:tableStyleId>{3C2FFA5D-87B4-456A-9821-1D502468CF0F}</a:tableStyleId>
              </a:tblPr>
              <a:tblGrid>
                <a:gridCol w="1594089">
                  <a:extLst>
                    <a:ext uri="{9D8B030D-6E8A-4147-A177-3AD203B41FA5}">
                      <a16:colId xmlns:a16="http://schemas.microsoft.com/office/drawing/2014/main" val="830908304"/>
                    </a:ext>
                  </a:extLst>
                </a:gridCol>
                <a:gridCol w="1104993">
                  <a:extLst>
                    <a:ext uri="{9D8B030D-6E8A-4147-A177-3AD203B41FA5}">
                      <a16:colId xmlns:a16="http://schemas.microsoft.com/office/drawing/2014/main" val="3690505142"/>
                    </a:ext>
                  </a:extLst>
                </a:gridCol>
                <a:gridCol w="1249910">
                  <a:extLst>
                    <a:ext uri="{9D8B030D-6E8A-4147-A177-3AD203B41FA5}">
                      <a16:colId xmlns:a16="http://schemas.microsoft.com/office/drawing/2014/main" val="2233959890"/>
                    </a:ext>
                  </a:extLst>
                </a:gridCol>
                <a:gridCol w="4419973">
                  <a:extLst>
                    <a:ext uri="{9D8B030D-6E8A-4147-A177-3AD203B41FA5}">
                      <a16:colId xmlns:a16="http://schemas.microsoft.com/office/drawing/2014/main" val="4033129472"/>
                    </a:ext>
                  </a:extLst>
                </a:gridCol>
                <a:gridCol w="1594089">
                  <a:extLst>
                    <a:ext uri="{9D8B030D-6E8A-4147-A177-3AD203B41FA5}">
                      <a16:colId xmlns:a16="http://schemas.microsoft.com/office/drawing/2014/main" val="3004177230"/>
                    </a:ext>
                  </a:extLst>
                </a:gridCol>
              </a:tblGrid>
              <a:tr h="456215">
                <a:tc>
                  <a:txBody>
                    <a:bodyPr/>
                    <a:lstStyle/>
                    <a:p>
                      <a:pPr algn="ctr" rtl="0" fontAlgn="ctr"/>
                      <a:r>
                        <a:rPr lang="en-US" sz="2000" b="1" u="none" strike="noStrike">
                          <a:effectLst/>
                        </a:rPr>
                        <a:t>County</a:t>
                      </a:r>
                      <a:endParaRPr lang="en-US" sz="2000" b="1" i="0" u="none" strike="noStrike">
                        <a:solidFill>
                          <a:srgbClr val="000000"/>
                        </a:solidFill>
                        <a:effectLst/>
                        <a:latin typeface="Times New Roman" panose="02020603050405020304" pitchFamily="18" charset="0"/>
                      </a:endParaRPr>
                    </a:p>
                  </a:txBody>
                  <a:tcPr marL="3810" marR="3810" marT="3810" marB="0" anchor="ctr"/>
                </a:tc>
                <a:tc>
                  <a:txBody>
                    <a:bodyPr/>
                    <a:lstStyle/>
                    <a:p>
                      <a:pPr algn="ctr" rtl="0" fontAlgn="ctr"/>
                      <a:r>
                        <a:rPr lang="en-US" sz="2000" b="1" u="none" strike="noStrike">
                          <a:effectLst/>
                        </a:rPr>
                        <a:t>Route</a:t>
                      </a:r>
                      <a:endParaRPr lang="en-US" sz="2000" b="1" i="0" u="none" strike="noStrike">
                        <a:solidFill>
                          <a:srgbClr val="000000"/>
                        </a:solidFill>
                        <a:effectLst/>
                        <a:latin typeface="Times New Roman" panose="02020603050405020304" pitchFamily="18" charset="0"/>
                      </a:endParaRPr>
                    </a:p>
                  </a:txBody>
                  <a:tcPr marL="3810" marR="3810" marT="3810" marB="0" anchor="ctr"/>
                </a:tc>
                <a:tc>
                  <a:txBody>
                    <a:bodyPr/>
                    <a:lstStyle/>
                    <a:p>
                      <a:pPr algn="ctr" rtl="0" fontAlgn="ctr"/>
                      <a:r>
                        <a:rPr lang="en-US" sz="2000" b="1" u="none" strike="noStrike">
                          <a:effectLst/>
                        </a:rPr>
                        <a:t>Section</a:t>
                      </a:r>
                      <a:endParaRPr lang="en-US" sz="2000" b="1" i="0" u="none" strike="noStrike">
                        <a:solidFill>
                          <a:srgbClr val="000000"/>
                        </a:solidFill>
                        <a:effectLst/>
                        <a:latin typeface="Times New Roman" panose="02020603050405020304" pitchFamily="18" charset="0"/>
                      </a:endParaRPr>
                    </a:p>
                  </a:txBody>
                  <a:tcPr marL="3810" marR="3810" marT="3810" marB="0" anchor="ctr"/>
                </a:tc>
                <a:tc>
                  <a:txBody>
                    <a:bodyPr/>
                    <a:lstStyle/>
                    <a:p>
                      <a:pPr algn="ctr" rtl="0" fontAlgn="ctr"/>
                      <a:r>
                        <a:rPr lang="en-US" sz="2000" b="1" u="none" strike="noStrike">
                          <a:effectLst/>
                        </a:rPr>
                        <a:t>Title</a:t>
                      </a:r>
                      <a:endParaRPr lang="en-US" sz="2000" b="1" i="0" u="none" strike="noStrike">
                        <a:solidFill>
                          <a:srgbClr val="000000"/>
                        </a:solidFill>
                        <a:effectLst/>
                        <a:latin typeface="Times New Roman" panose="02020603050405020304" pitchFamily="18" charset="0"/>
                      </a:endParaRPr>
                    </a:p>
                  </a:txBody>
                  <a:tcPr marL="3810" marR="3810" marT="3810" marB="0" anchor="ctr"/>
                </a:tc>
                <a:tc>
                  <a:txBody>
                    <a:bodyPr/>
                    <a:lstStyle/>
                    <a:p>
                      <a:pPr algn="ctr" rtl="0" fontAlgn="ctr"/>
                      <a:r>
                        <a:rPr lang="en-US" sz="2000" b="1" u="none" strike="noStrike">
                          <a:effectLst/>
                        </a:rPr>
                        <a:t>Let Estimate</a:t>
                      </a:r>
                      <a:endParaRPr lang="en-US" sz="2000" b="1" i="0" u="none" strike="noStrike">
                        <a:solidFill>
                          <a:srgbClr val="000000"/>
                        </a:solidFill>
                        <a:effectLst/>
                        <a:latin typeface="Times New Roman" panose="02020603050405020304" pitchFamily="18" charset="0"/>
                      </a:endParaRPr>
                    </a:p>
                  </a:txBody>
                  <a:tcPr marL="3810" marR="3810" marT="3810" marB="0" anchor="ctr"/>
                </a:tc>
                <a:extLst>
                  <a:ext uri="{0D108BD9-81ED-4DB2-BD59-A6C34878D82A}">
                    <a16:rowId xmlns:a16="http://schemas.microsoft.com/office/drawing/2014/main" val="3485246204"/>
                  </a:ext>
                </a:extLst>
              </a:tr>
              <a:tr h="264776">
                <a:tc>
                  <a:txBody>
                    <a:bodyPr/>
                    <a:lstStyle/>
                    <a:p>
                      <a:pPr algn="ctr" fontAlgn="ctr"/>
                      <a:r>
                        <a:rPr lang="en-US" sz="1700" b="0" i="0" u="none" strike="noStrike" dirty="0">
                          <a:solidFill>
                            <a:srgbClr val="000000"/>
                          </a:solidFill>
                          <a:effectLst/>
                          <a:latin typeface="Times New Roman"/>
                        </a:rPr>
                        <a:t>Berks</a:t>
                      </a:r>
                    </a:p>
                  </a:txBody>
                  <a:tcPr marL="9525" marR="9525" marT="9525" marB="0" anchor="ctr"/>
                </a:tc>
                <a:tc>
                  <a:txBody>
                    <a:bodyPr/>
                    <a:lstStyle/>
                    <a:p>
                      <a:pPr algn="ctr" fontAlgn="t"/>
                      <a:r>
                        <a:rPr lang="en-US" sz="1700" b="0" i="0" u="none" strike="noStrike">
                          <a:solidFill>
                            <a:srgbClr val="000000"/>
                          </a:solidFill>
                          <a:effectLst/>
                          <a:latin typeface="Times New Roman" panose="02020603050405020304" pitchFamily="18" charset="0"/>
                        </a:rPr>
                        <a:t>419 </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02B</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North Third Street over </a:t>
                      </a:r>
                      <a:r>
                        <a:rPr lang="en-US" sz="1700" b="0" i="0" u="none" strike="noStrike" dirty="0" err="1">
                          <a:solidFill>
                            <a:srgbClr val="000000"/>
                          </a:solidFill>
                          <a:effectLst/>
                          <a:latin typeface="Times New Roman" panose="02020603050405020304" pitchFamily="18" charset="0"/>
                        </a:rPr>
                        <a:t>Tulpehocken</a:t>
                      </a:r>
                      <a:r>
                        <a:rPr lang="en-US" sz="1700" b="0" i="0" u="none" strike="noStrike" dirty="0">
                          <a:solidFill>
                            <a:srgbClr val="000000"/>
                          </a:solidFill>
                          <a:effectLst/>
                          <a:latin typeface="Times New Roman" panose="02020603050405020304" pitchFamily="18" charset="0"/>
                        </a:rPr>
                        <a:t> Creek</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1/14/2027</a:t>
                      </a:r>
                    </a:p>
                  </a:txBody>
                  <a:tcPr marL="9525" marR="9525" marT="9525" marB="0"/>
                </a:tc>
                <a:extLst>
                  <a:ext uri="{0D108BD9-81ED-4DB2-BD59-A6C34878D82A}">
                    <a16:rowId xmlns:a16="http://schemas.microsoft.com/office/drawing/2014/main" val="2847593664"/>
                  </a:ext>
                </a:extLst>
              </a:tr>
              <a:tr h="264776">
                <a:tc>
                  <a:txBody>
                    <a:bodyPr/>
                    <a:lstStyle/>
                    <a:p>
                      <a:pPr algn="ctr" fontAlgn="ctr"/>
                      <a:r>
                        <a:rPr lang="en-US" sz="1700" b="0" i="0" u="none" strike="noStrike" dirty="0">
                          <a:solidFill>
                            <a:srgbClr val="000000"/>
                          </a:solidFill>
                          <a:effectLst/>
                          <a:latin typeface="Times New Roman"/>
                        </a:rPr>
                        <a:t>Monroe</a:t>
                      </a:r>
                    </a:p>
                  </a:txBody>
                  <a:tcPr marL="9525" marR="9525" marT="9525" marB="0" anchor="ctr"/>
                </a:tc>
                <a:tc>
                  <a:txBody>
                    <a:bodyPr/>
                    <a:lstStyle/>
                    <a:p>
                      <a:pPr algn="ctr" fontAlgn="t"/>
                      <a:r>
                        <a:rPr lang="en-US" sz="1700" b="0" i="0" u="none" strike="noStrike">
                          <a:solidFill>
                            <a:srgbClr val="000000"/>
                          </a:solidFill>
                          <a:effectLst/>
                          <a:latin typeface="Times New Roman" panose="02020603050405020304" pitchFamily="18" charset="0"/>
                        </a:rPr>
                        <a:t>196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01S</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Sterling Road Safety Improvements Area 1</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2/11/2027</a:t>
                      </a:r>
                    </a:p>
                  </a:txBody>
                  <a:tcPr marL="9525" marR="9525" marT="9525" marB="0"/>
                </a:tc>
                <a:extLst>
                  <a:ext uri="{0D108BD9-81ED-4DB2-BD59-A6C34878D82A}">
                    <a16:rowId xmlns:a16="http://schemas.microsoft.com/office/drawing/2014/main" val="1361694660"/>
                  </a:ext>
                </a:extLst>
              </a:tr>
              <a:tr h="264776">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422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21B</a:t>
                      </a:r>
                    </a:p>
                  </a:txBody>
                  <a:tcPr marL="9525" marR="9525" marT="9525" marB="0"/>
                </a:tc>
                <a:tc>
                  <a:txBody>
                    <a:bodyPr/>
                    <a:lstStyle/>
                    <a:p>
                      <a:pPr algn="l" fontAlgn="t"/>
                      <a:r>
                        <a:rPr lang="en-US" sz="1700" b="0" i="0" u="none" strike="noStrike">
                          <a:solidFill>
                            <a:srgbClr val="000000"/>
                          </a:solidFill>
                          <a:effectLst/>
                          <a:latin typeface="Times New Roman" panose="02020603050405020304" pitchFamily="18" charset="0"/>
                        </a:rPr>
                        <a:t>Penn Avenue over Cacoosing Creek</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2/25/2027</a:t>
                      </a:r>
                    </a:p>
                  </a:txBody>
                  <a:tcPr marL="9525" marR="9525" marT="9525" marB="0"/>
                </a:tc>
                <a:extLst>
                  <a:ext uri="{0D108BD9-81ED-4DB2-BD59-A6C34878D82A}">
                    <a16:rowId xmlns:a16="http://schemas.microsoft.com/office/drawing/2014/main" val="1800405568"/>
                  </a:ext>
                </a:extLst>
              </a:tr>
              <a:tr h="269034">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4040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BRB</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SR 4040 (Old Route 22) Bridge Bundle</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2/25/2027</a:t>
                      </a:r>
                    </a:p>
                  </a:txBody>
                  <a:tcPr marL="9525" marR="9525" marT="9525" marB="0"/>
                </a:tc>
                <a:extLst>
                  <a:ext uri="{0D108BD9-81ED-4DB2-BD59-A6C34878D82A}">
                    <a16:rowId xmlns:a16="http://schemas.microsoft.com/office/drawing/2014/main" val="2201150519"/>
                  </a:ext>
                </a:extLst>
              </a:tr>
              <a:tr h="264776">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4040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01B</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SR 4040 (Old Route 22) over </a:t>
                      </a:r>
                      <a:r>
                        <a:rPr lang="en-US" sz="1700" b="0" i="0" u="none" strike="noStrike" dirty="0" err="1">
                          <a:solidFill>
                            <a:srgbClr val="000000"/>
                          </a:solidFill>
                          <a:effectLst/>
                          <a:latin typeface="Times New Roman" panose="02020603050405020304" pitchFamily="18" charset="0"/>
                        </a:rPr>
                        <a:t>Trib</a:t>
                      </a:r>
                      <a:r>
                        <a:rPr lang="en-US" sz="1700" b="0" i="0" u="none" strike="noStrike" dirty="0">
                          <a:solidFill>
                            <a:srgbClr val="000000"/>
                          </a:solidFill>
                          <a:effectLst/>
                          <a:latin typeface="Times New Roman" panose="02020603050405020304" pitchFamily="18" charset="0"/>
                        </a:rPr>
                        <a:t> to </a:t>
                      </a:r>
                      <a:r>
                        <a:rPr lang="en-US" sz="1700" b="0" i="0" u="none" strike="noStrike" dirty="0" err="1">
                          <a:solidFill>
                            <a:srgbClr val="000000"/>
                          </a:solidFill>
                          <a:effectLst/>
                          <a:latin typeface="Times New Roman" panose="02020603050405020304" pitchFamily="18" charset="0"/>
                        </a:rPr>
                        <a:t>Northkill</a:t>
                      </a:r>
                      <a:r>
                        <a:rPr lang="en-US" sz="1700" b="0" i="0" u="none" strike="noStrike" dirty="0">
                          <a:solidFill>
                            <a:srgbClr val="000000"/>
                          </a:solidFill>
                          <a:effectLst/>
                          <a:latin typeface="Times New Roman" panose="02020603050405020304" pitchFamily="18" charset="0"/>
                        </a:rPr>
                        <a:t> </a:t>
                      </a:r>
                      <a:r>
                        <a:rPr lang="en-US" sz="1700" b="0" i="0" u="none" strike="noStrike" dirty="0" err="1">
                          <a:solidFill>
                            <a:srgbClr val="000000"/>
                          </a:solidFill>
                          <a:effectLst/>
                          <a:latin typeface="Times New Roman" panose="02020603050405020304" pitchFamily="18" charset="0"/>
                        </a:rPr>
                        <a:t>Crk</a:t>
                      </a:r>
                      <a:endParaRPr lang="en-US" sz="17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2/25/2027</a:t>
                      </a:r>
                    </a:p>
                  </a:txBody>
                  <a:tcPr marL="9525" marR="9525" marT="9525" marB="0"/>
                </a:tc>
                <a:extLst>
                  <a:ext uri="{0D108BD9-81ED-4DB2-BD59-A6C34878D82A}">
                    <a16:rowId xmlns:a16="http://schemas.microsoft.com/office/drawing/2014/main" val="2653545611"/>
                  </a:ext>
                </a:extLst>
              </a:tr>
              <a:tr h="300020">
                <a:tc>
                  <a:txBody>
                    <a:bodyPr/>
                    <a:lstStyle/>
                    <a:p>
                      <a:pPr algn="ctr" fontAlgn="t"/>
                      <a:r>
                        <a:rPr lang="en-US" sz="1700" b="0" i="0" u="none" strike="noStrike">
                          <a:solidFill>
                            <a:srgbClr val="000000"/>
                          </a:solidFill>
                          <a:effectLst/>
                          <a:latin typeface="Times New Roman" panose="02020603050405020304" pitchFamily="18" charset="0"/>
                        </a:rPr>
                        <a:t>Monroe</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2036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01B</a:t>
                      </a:r>
                    </a:p>
                  </a:txBody>
                  <a:tcPr marL="9525" marR="9525" marT="9525" marB="0"/>
                </a:tc>
                <a:tc>
                  <a:txBody>
                    <a:bodyPr/>
                    <a:lstStyle/>
                    <a:p>
                      <a:pPr algn="l" fontAlgn="t"/>
                      <a:r>
                        <a:rPr lang="en-US" sz="1700" b="0" i="0" u="none" strike="noStrike" dirty="0" err="1">
                          <a:solidFill>
                            <a:srgbClr val="000000"/>
                          </a:solidFill>
                          <a:effectLst/>
                          <a:latin typeface="Times New Roman" panose="02020603050405020304" pitchFamily="18" charset="0"/>
                        </a:rPr>
                        <a:t>Shiffer</a:t>
                      </a:r>
                      <a:r>
                        <a:rPr lang="en-US" sz="1700" b="0" i="0" u="none" strike="noStrike" dirty="0">
                          <a:solidFill>
                            <a:srgbClr val="000000"/>
                          </a:solidFill>
                          <a:effectLst/>
                          <a:latin typeface="Times New Roman" panose="02020603050405020304" pitchFamily="18" charset="0"/>
                        </a:rPr>
                        <a:t> Rd (SR 2036) over PA 33</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3/11/2027</a:t>
                      </a:r>
                    </a:p>
                  </a:txBody>
                  <a:tcPr marL="9525" marR="9525" marT="9525" marB="0"/>
                </a:tc>
                <a:extLst>
                  <a:ext uri="{0D108BD9-81ED-4DB2-BD59-A6C34878D82A}">
                    <a16:rowId xmlns:a16="http://schemas.microsoft.com/office/drawing/2014/main" val="77368784"/>
                  </a:ext>
                </a:extLst>
              </a:tr>
              <a:tr h="264776">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422 </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23S</a:t>
                      </a:r>
                    </a:p>
                  </a:txBody>
                  <a:tcPr marL="9525" marR="9525" marT="9525" marB="0"/>
                </a:tc>
                <a:tc>
                  <a:txBody>
                    <a:bodyPr/>
                    <a:lstStyle/>
                    <a:p>
                      <a:pPr algn="l" fontAlgn="t"/>
                      <a:r>
                        <a:rPr lang="pt-BR" sz="1700" b="0" i="0" u="none" strike="noStrike">
                          <a:solidFill>
                            <a:srgbClr val="000000"/>
                          </a:solidFill>
                          <a:effectLst/>
                          <a:latin typeface="Times New Roman" panose="02020603050405020304" pitchFamily="18" charset="0"/>
                        </a:rPr>
                        <a:t>SR 422 Ben Franklin Congested Corridor</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3/25/2027</a:t>
                      </a:r>
                    </a:p>
                  </a:txBody>
                  <a:tcPr marL="9525" marR="9525" marT="9525" marB="0"/>
                </a:tc>
                <a:extLst>
                  <a:ext uri="{0D108BD9-81ED-4DB2-BD59-A6C34878D82A}">
                    <a16:rowId xmlns:a16="http://schemas.microsoft.com/office/drawing/2014/main" val="3113735656"/>
                  </a:ext>
                </a:extLst>
              </a:tr>
              <a:tr h="264776">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12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03S</a:t>
                      </a:r>
                    </a:p>
                  </a:txBody>
                  <a:tcPr marL="9525" marR="9525" marT="9525" marB="0"/>
                </a:tc>
                <a:tc>
                  <a:txBody>
                    <a:bodyPr/>
                    <a:lstStyle/>
                    <a:p>
                      <a:pPr algn="l" fontAlgn="t"/>
                      <a:r>
                        <a:rPr lang="en-US" sz="1700" b="0" i="0" u="none" strike="noStrike">
                          <a:solidFill>
                            <a:srgbClr val="000000"/>
                          </a:solidFill>
                          <a:effectLst/>
                          <a:latin typeface="Times New Roman" panose="02020603050405020304" pitchFamily="18" charset="0"/>
                        </a:rPr>
                        <a:t>SR 12 Elizabeth Avenue</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3/25/2027</a:t>
                      </a:r>
                    </a:p>
                  </a:txBody>
                  <a:tcPr marL="9525" marR="9525" marT="9525" marB="0"/>
                </a:tc>
                <a:extLst>
                  <a:ext uri="{0D108BD9-81ED-4DB2-BD59-A6C34878D82A}">
                    <a16:rowId xmlns:a16="http://schemas.microsoft.com/office/drawing/2014/main" val="1164502939"/>
                  </a:ext>
                </a:extLst>
              </a:tr>
              <a:tr h="264776">
                <a:tc>
                  <a:txBody>
                    <a:bodyPr/>
                    <a:lstStyle/>
                    <a:p>
                      <a:pPr algn="ctr" fontAlgn="t"/>
                      <a:r>
                        <a:rPr lang="en-US" sz="1700" b="0" i="0" u="none" strike="noStrike">
                          <a:solidFill>
                            <a:srgbClr val="000000"/>
                          </a:solidFill>
                          <a:effectLst/>
                          <a:latin typeface="Times New Roman" panose="02020603050405020304" pitchFamily="18" charset="0"/>
                        </a:rPr>
                        <a:t>Schuylkill</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209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BCB</a:t>
                      </a:r>
                    </a:p>
                  </a:txBody>
                  <a:tcPr marL="9525" marR="9525" marT="9525" marB="0"/>
                </a:tc>
                <a:tc>
                  <a:txBody>
                    <a:bodyPr/>
                    <a:lstStyle/>
                    <a:p>
                      <a:pPr algn="l" fontAlgn="t"/>
                      <a:r>
                        <a:rPr lang="en-US" sz="1700" b="0" i="0" u="none" strike="noStrike">
                          <a:solidFill>
                            <a:srgbClr val="000000"/>
                          </a:solidFill>
                          <a:effectLst/>
                          <a:latin typeface="Times New Roman" panose="02020603050405020304" pitchFamily="18" charset="0"/>
                        </a:rPr>
                        <a:t>Box Culvert Bundle - Round 1</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4/1/2027</a:t>
                      </a:r>
                    </a:p>
                  </a:txBody>
                  <a:tcPr marL="9525" marR="9525" marT="9525" marB="0"/>
                </a:tc>
                <a:extLst>
                  <a:ext uri="{0D108BD9-81ED-4DB2-BD59-A6C34878D82A}">
                    <a16:rowId xmlns:a16="http://schemas.microsoft.com/office/drawing/2014/main" val="3863157861"/>
                  </a:ext>
                </a:extLst>
              </a:tr>
              <a:tr h="264776">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222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33M</a:t>
                      </a:r>
                    </a:p>
                  </a:txBody>
                  <a:tcPr marL="9525" marR="9525" marT="9525" marB="0"/>
                </a:tc>
                <a:tc>
                  <a:txBody>
                    <a:bodyPr/>
                    <a:lstStyle/>
                    <a:p>
                      <a:pPr algn="l" fontAlgn="t"/>
                      <a:r>
                        <a:rPr lang="en-US" sz="1700" b="0" i="0" u="none" strike="noStrike">
                          <a:solidFill>
                            <a:srgbClr val="000000"/>
                          </a:solidFill>
                          <a:effectLst/>
                          <a:latin typeface="Times New Roman" panose="02020603050405020304" pitchFamily="18" charset="0"/>
                        </a:rPr>
                        <a:t>SR 222 Warren Street NB Auxiliary Lane</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4/1/2027</a:t>
                      </a:r>
                    </a:p>
                  </a:txBody>
                  <a:tcPr marL="9525" marR="9525" marT="9525" marB="0"/>
                </a:tc>
                <a:extLst>
                  <a:ext uri="{0D108BD9-81ED-4DB2-BD59-A6C34878D82A}">
                    <a16:rowId xmlns:a16="http://schemas.microsoft.com/office/drawing/2014/main" val="2822320078"/>
                  </a:ext>
                </a:extLst>
              </a:tr>
              <a:tr h="264776">
                <a:tc>
                  <a:txBody>
                    <a:bodyPr/>
                    <a:lstStyle/>
                    <a:p>
                      <a:pPr algn="ctr" fontAlgn="t"/>
                      <a:r>
                        <a:rPr lang="en-US" sz="1700" b="0" i="0" u="none" strike="noStrike">
                          <a:solidFill>
                            <a:srgbClr val="000000"/>
                          </a:solidFill>
                          <a:effectLst/>
                          <a:latin typeface="Times New Roman" panose="02020603050405020304" pitchFamily="18" charset="0"/>
                        </a:rPr>
                        <a:t>Lehigh</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2018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BRM</a:t>
                      </a:r>
                    </a:p>
                  </a:txBody>
                  <a:tcPr marL="9525" marR="9525" marT="9525" marB="0"/>
                </a:tc>
                <a:tc>
                  <a:txBody>
                    <a:bodyPr/>
                    <a:lstStyle/>
                    <a:p>
                      <a:pPr algn="l" fontAlgn="t"/>
                      <a:r>
                        <a:rPr lang="en-US" sz="1700" b="0" i="0" u="none" strike="noStrike">
                          <a:solidFill>
                            <a:srgbClr val="000000"/>
                          </a:solidFill>
                          <a:effectLst/>
                          <a:latin typeface="Times New Roman" panose="02020603050405020304" pitchFamily="18" charset="0"/>
                        </a:rPr>
                        <a:t>LVTS Bridge Preservation &amp; Repair 8</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4/1/2027</a:t>
                      </a:r>
                    </a:p>
                  </a:txBody>
                  <a:tcPr marL="9525" marR="9525" marT="9525" marB="0"/>
                </a:tc>
                <a:extLst>
                  <a:ext uri="{0D108BD9-81ED-4DB2-BD59-A6C34878D82A}">
                    <a16:rowId xmlns:a16="http://schemas.microsoft.com/office/drawing/2014/main" val="2787952973"/>
                  </a:ext>
                </a:extLst>
              </a:tr>
              <a:tr h="264776">
                <a:tc>
                  <a:txBody>
                    <a:bodyPr/>
                    <a:lstStyle/>
                    <a:p>
                      <a:pPr algn="ctr" fontAlgn="t"/>
                      <a:r>
                        <a:rPr lang="en-US" sz="1700" b="0" i="0" u="none" strike="noStrike">
                          <a:solidFill>
                            <a:srgbClr val="000000"/>
                          </a:solidFill>
                          <a:effectLst/>
                          <a:latin typeface="Times New Roman" panose="02020603050405020304" pitchFamily="18" charset="0"/>
                        </a:rPr>
                        <a:t>Northampton</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3023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05S</a:t>
                      </a:r>
                    </a:p>
                  </a:txBody>
                  <a:tcPr marL="9525" marR="9525" marT="9525" marB="0"/>
                </a:tc>
                <a:tc>
                  <a:txBody>
                    <a:bodyPr/>
                    <a:lstStyle/>
                    <a:p>
                      <a:pPr algn="l" fontAlgn="t"/>
                      <a:r>
                        <a:rPr lang="en-US" sz="1700" b="0" i="0" u="none" strike="noStrike">
                          <a:solidFill>
                            <a:srgbClr val="000000"/>
                          </a:solidFill>
                          <a:effectLst/>
                          <a:latin typeface="Times New Roman" panose="02020603050405020304" pitchFamily="18" charset="0"/>
                        </a:rPr>
                        <a:t>Pave PA 33_I-78 to US 22</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5/13/2027</a:t>
                      </a:r>
                    </a:p>
                  </a:txBody>
                  <a:tcPr marL="9525" marR="9525" marT="9525" marB="0"/>
                </a:tc>
                <a:extLst>
                  <a:ext uri="{0D108BD9-81ED-4DB2-BD59-A6C34878D82A}">
                    <a16:rowId xmlns:a16="http://schemas.microsoft.com/office/drawing/2014/main" val="1501057329"/>
                  </a:ext>
                </a:extLst>
              </a:tr>
              <a:tr h="302525">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924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06B</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State Hill Road - SR 222 SB to Norfolk Southern RR</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5/27/2027</a:t>
                      </a:r>
                    </a:p>
                  </a:txBody>
                  <a:tcPr marL="9525" marR="9525" marT="9525" marB="0"/>
                </a:tc>
                <a:extLst>
                  <a:ext uri="{0D108BD9-81ED-4DB2-BD59-A6C34878D82A}">
                    <a16:rowId xmlns:a16="http://schemas.microsoft.com/office/drawing/2014/main" val="4153755108"/>
                  </a:ext>
                </a:extLst>
              </a:tr>
              <a:tr h="264776">
                <a:tc>
                  <a:txBody>
                    <a:bodyPr/>
                    <a:lstStyle/>
                    <a:p>
                      <a:pPr algn="ctr" fontAlgn="t"/>
                      <a:r>
                        <a:rPr lang="en-US" sz="1700" b="0" i="0" u="none" strike="noStrike">
                          <a:solidFill>
                            <a:srgbClr val="000000"/>
                          </a:solidFill>
                          <a:effectLst/>
                          <a:latin typeface="Times New Roman" panose="02020603050405020304" pitchFamily="18" charset="0"/>
                        </a:rPr>
                        <a:t>Schuylkill</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61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15M</a:t>
                      </a:r>
                    </a:p>
                  </a:txBody>
                  <a:tcPr marL="9525" marR="9525" marT="9525" marB="0"/>
                </a:tc>
                <a:tc>
                  <a:txBody>
                    <a:bodyPr/>
                    <a:lstStyle/>
                    <a:p>
                      <a:pPr algn="l" fontAlgn="t"/>
                      <a:r>
                        <a:rPr lang="en-US" sz="1700" b="0" i="0" u="none" strike="noStrike">
                          <a:solidFill>
                            <a:srgbClr val="000000"/>
                          </a:solidFill>
                          <a:effectLst/>
                          <a:latin typeface="Times New Roman" panose="02020603050405020304" pitchFamily="18" charset="0"/>
                        </a:rPr>
                        <a:t>Main Blvd over Trib of Catawissa Crk (3)</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8/12/2027</a:t>
                      </a:r>
                    </a:p>
                  </a:txBody>
                  <a:tcPr marL="9525" marR="9525" marT="9525" marB="0"/>
                </a:tc>
                <a:extLst>
                  <a:ext uri="{0D108BD9-81ED-4DB2-BD59-A6C34878D82A}">
                    <a16:rowId xmlns:a16="http://schemas.microsoft.com/office/drawing/2014/main" val="3437425765"/>
                  </a:ext>
                </a:extLst>
              </a:tr>
              <a:tr h="264776">
                <a:tc>
                  <a:txBody>
                    <a:bodyPr/>
                    <a:lstStyle/>
                    <a:p>
                      <a:pPr algn="ctr" fontAlgn="t"/>
                      <a:r>
                        <a:rPr lang="en-US" sz="1700" b="0" i="0" u="none" strike="noStrike">
                          <a:solidFill>
                            <a:srgbClr val="000000"/>
                          </a:solidFill>
                          <a:effectLst/>
                          <a:latin typeface="Times New Roman" panose="02020603050405020304" pitchFamily="18" charset="0"/>
                        </a:rPr>
                        <a:t>Berks</a:t>
                      </a:r>
                    </a:p>
                  </a:txBody>
                  <a:tcPr marL="9525" marR="9525" marT="9525" marB="0"/>
                </a:tc>
                <a:tc>
                  <a:txBody>
                    <a:bodyPr/>
                    <a:lstStyle/>
                    <a:p>
                      <a:pPr algn="ctr" fontAlgn="t"/>
                      <a:r>
                        <a:rPr lang="en-US" sz="1700" b="0" i="0" u="none" strike="noStrike">
                          <a:solidFill>
                            <a:srgbClr val="000000"/>
                          </a:solidFill>
                          <a:effectLst/>
                          <a:latin typeface="ARIAL" panose="020B0604020202020204" pitchFamily="34" charset="0"/>
                        </a:rPr>
                        <a:t> </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RSD</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PA 61 Restoration Phase 2B</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8/12/2027</a:t>
                      </a:r>
                    </a:p>
                  </a:txBody>
                  <a:tcPr marL="9525" marR="9525" marT="9525" marB="0"/>
                </a:tc>
                <a:extLst>
                  <a:ext uri="{0D108BD9-81ED-4DB2-BD59-A6C34878D82A}">
                    <a16:rowId xmlns:a16="http://schemas.microsoft.com/office/drawing/2014/main" val="2653500661"/>
                  </a:ext>
                </a:extLst>
              </a:tr>
              <a:tr h="264776">
                <a:tc>
                  <a:txBody>
                    <a:bodyPr/>
                    <a:lstStyle/>
                    <a:p>
                      <a:pPr algn="ctr" fontAlgn="t"/>
                      <a:r>
                        <a:rPr lang="en-US" sz="1700" b="0" i="0" u="none" strike="noStrike">
                          <a:solidFill>
                            <a:srgbClr val="000000"/>
                          </a:solidFill>
                          <a:effectLst/>
                          <a:latin typeface="Times New Roman" panose="02020603050405020304" pitchFamily="18" charset="0"/>
                        </a:rPr>
                        <a:t>Lehigh</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611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11M</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611 /715 Improvements</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8/12/2027</a:t>
                      </a:r>
                    </a:p>
                  </a:txBody>
                  <a:tcPr marL="9525" marR="9525" marT="9525" marB="0"/>
                </a:tc>
                <a:extLst>
                  <a:ext uri="{0D108BD9-81ED-4DB2-BD59-A6C34878D82A}">
                    <a16:rowId xmlns:a16="http://schemas.microsoft.com/office/drawing/2014/main" val="4128769761"/>
                  </a:ext>
                </a:extLst>
              </a:tr>
              <a:tr h="264776">
                <a:tc>
                  <a:txBody>
                    <a:bodyPr/>
                    <a:lstStyle/>
                    <a:p>
                      <a:pPr algn="ctr" fontAlgn="t"/>
                      <a:r>
                        <a:rPr lang="en-US" sz="1700" b="0" i="0" u="none" strike="noStrike" dirty="0">
                          <a:solidFill>
                            <a:srgbClr val="000000"/>
                          </a:solidFill>
                          <a:effectLst/>
                          <a:latin typeface="Times New Roman" panose="02020603050405020304" pitchFamily="18" charset="0"/>
                        </a:rPr>
                        <a:t>Monroe</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222 </a:t>
                      </a:r>
                    </a:p>
                  </a:txBody>
                  <a:tcPr marL="9525" marR="9525" marT="9525" marB="0"/>
                </a:tc>
                <a:tc>
                  <a:txBody>
                    <a:bodyPr/>
                    <a:lstStyle/>
                    <a:p>
                      <a:pPr algn="ctr" fontAlgn="t"/>
                      <a:r>
                        <a:rPr lang="en-US" sz="1700" b="0" i="0" u="none" strike="noStrike">
                          <a:solidFill>
                            <a:srgbClr val="000000"/>
                          </a:solidFill>
                          <a:effectLst/>
                          <a:latin typeface="Times New Roman" panose="02020603050405020304" pitchFamily="18" charset="0"/>
                        </a:rPr>
                        <a:t>24S</a:t>
                      </a:r>
                    </a:p>
                  </a:txBody>
                  <a:tcPr marL="9525" marR="9525" marT="9525" marB="0"/>
                </a:tc>
                <a:tc>
                  <a:txBody>
                    <a:bodyPr/>
                    <a:lstStyle/>
                    <a:p>
                      <a:pPr algn="l" fontAlgn="t"/>
                      <a:r>
                        <a:rPr lang="en-US" sz="1700" b="0" i="0" u="none" strike="noStrike" dirty="0">
                          <a:solidFill>
                            <a:srgbClr val="000000"/>
                          </a:solidFill>
                          <a:effectLst/>
                          <a:latin typeface="Times New Roman" panose="02020603050405020304" pitchFamily="18" charset="0"/>
                        </a:rPr>
                        <a:t>222 Auxiliary Lane-Wyomissing "Hard Shoulder"</a:t>
                      </a:r>
                    </a:p>
                  </a:txBody>
                  <a:tcPr marL="9525" marR="9525" marT="9525" marB="0"/>
                </a:tc>
                <a:tc>
                  <a:txBody>
                    <a:bodyPr/>
                    <a:lstStyle/>
                    <a:p>
                      <a:pPr algn="ctr" fontAlgn="t"/>
                      <a:r>
                        <a:rPr lang="en-US" sz="1700" b="0" i="0" u="none" strike="noStrike" dirty="0">
                          <a:solidFill>
                            <a:srgbClr val="000000"/>
                          </a:solidFill>
                          <a:effectLst/>
                          <a:latin typeface="Times New Roman" panose="02020603050405020304" pitchFamily="18" charset="0"/>
                        </a:rPr>
                        <a:t>9/30/2027</a:t>
                      </a:r>
                    </a:p>
                  </a:txBody>
                  <a:tcPr marL="9525" marR="9525" marT="9525" marB="0"/>
                </a:tc>
                <a:extLst>
                  <a:ext uri="{0D108BD9-81ED-4DB2-BD59-A6C34878D82A}">
                    <a16:rowId xmlns:a16="http://schemas.microsoft.com/office/drawing/2014/main" val="107789550"/>
                  </a:ext>
                </a:extLst>
              </a:tr>
            </a:tbl>
          </a:graphicData>
        </a:graphic>
      </p:graphicFrame>
      <p:sp>
        <p:nvSpPr>
          <p:cNvPr id="3" name="Text Placeholder 2">
            <a:extLst>
              <a:ext uri="{FF2B5EF4-FFF2-40B4-BE49-F238E27FC236}">
                <a16:creationId xmlns:a16="http://schemas.microsoft.com/office/drawing/2014/main" id="{58C14213-70AD-4876-B867-548F6271B9CA}"/>
              </a:ext>
            </a:extLst>
          </p:cNvPr>
          <p:cNvSpPr>
            <a:spLocks noGrp="1"/>
          </p:cNvSpPr>
          <p:nvPr>
            <p:ph type="body" sz="quarter" idx="10"/>
          </p:nvPr>
        </p:nvSpPr>
        <p:spPr/>
        <p:txBody>
          <a:bodyPr>
            <a:normAutofit lnSpcReduction="10000"/>
          </a:bodyPr>
          <a:lstStyle/>
          <a:p>
            <a:r>
              <a:rPr lang="en-US"/>
              <a:t>Major 2026 lets</a:t>
            </a:r>
          </a:p>
        </p:txBody>
      </p:sp>
    </p:spTree>
    <p:extLst>
      <p:ext uri="{BB962C8B-B14F-4D97-AF65-F5344CB8AC3E}">
        <p14:creationId xmlns:p14="http://schemas.microsoft.com/office/powerpoint/2010/main" val="214743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8C69B-DF45-184E-B35B-FD108C6616AA}"/>
              </a:ext>
            </a:extLst>
          </p:cNvPr>
          <p:cNvSpPr>
            <a:spLocks noGrp="1"/>
          </p:cNvSpPr>
          <p:nvPr>
            <p:ph idx="1"/>
          </p:nvPr>
        </p:nvSpPr>
        <p:spPr>
          <a:xfrm>
            <a:off x="331771" y="1047138"/>
            <a:ext cx="4118577" cy="5284242"/>
          </a:xfrm>
        </p:spPr>
        <p:txBody>
          <a:bodyPr vert="horz" lIns="91440" tIns="45720" rIns="91440" bIns="45720" rtlCol="0" anchor="t">
            <a:noAutofit/>
          </a:bodyPr>
          <a:lstStyle/>
          <a:p>
            <a:r>
              <a:rPr lang="en-US" dirty="0">
                <a:latin typeface="Arial"/>
                <a:cs typeface="Arial"/>
              </a:rPr>
              <a:t>Communication on projects</a:t>
            </a:r>
          </a:p>
          <a:p>
            <a:pPr lvl="1"/>
            <a:r>
              <a:rPr lang="en-US" sz="2800" dirty="0">
                <a:latin typeface="Arial"/>
                <a:cs typeface="Arial"/>
              </a:rPr>
              <a:t>Early and often as problems arise</a:t>
            </a:r>
            <a:endParaRPr lang="en-US" sz="2800" dirty="0"/>
          </a:p>
          <a:p>
            <a:pPr lvl="1"/>
            <a:r>
              <a:rPr lang="en-US" sz="2800" dirty="0">
                <a:solidFill>
                  <a:srgbClr val="000000"/>
                </a:solidFill>
                <a:latin typeface="Arial"/>
                <a:cs typeface="Arial"/>
              </a:rPr>
              <a:t>Cost</a:t>
            </a:r>
          </a:p>
          <a:p>
            <a:pPr lvl="1"/>
            <a:r>
              <a:rPr lang="en-US" sz="2800" dirty="0">
                <a:latin typeface="Arial"/>
                <a:cs typeface="Arial"/>
              </a:rPr>
              <a:t>Schedule</a:t>
            </a:r>
          </a:p>
          <a:p>
            <a:pPr lvl="1"/>
            <a:r>
              <a:rPr lang="en-US" sz="2800" dirty="0">
                <a:latin typeface="Arial"/>
                <a:cs typeface="Arial"/>
              </a:rPr>
              <a:t>Role changes</a:t>
            </a:r>
          </a:p>
          <a:p>
            <a:r>
              <a:rPr lang="en-US" dirty="0">
                <a:latin typeface="Arial"/>
                <a:cs typeface="Arial"/>
              </a:rPr>
              <a:t>Invoices</a:t>
            </a:r>
          </a:p>
          <a:p>
            <a:pPr lvl="1"/>
            <a:r>
              <a:rPr lang="en-US" sz="2800" dirty="0"/>
              <a:t>Timely &amp; Accurate</a:t>
            </a:r>
          </a:p>
          <a:p>
            <a:r>
              <a:rPr lang="en-US" dirty="0">
                <a:solidFill>
                  <a:srgbClr val="000000"/>
                </a:solidFill>
                <a:latin typeface="Arial"/>
                <a:cs typeface="Arial"/>
              </a:rPr>
              <a:t>Quality Control</a:t>
            </a:r>
            <a:endParaRPr lang="en-US" dirty="0">
              <a:solidFill>
                <a:srgbClr val="000000"/>
              </a:solidFill>
            </a:endParaRP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9D7411FE-D528-587B-46E2-2D36F347AB06}"/>
              </a:ext>
            </a:extLst>
          </p:cNvPr>
          <p:cNvSpPr>
            <a:spLocks noGrp="1"/>
          </p:cNvSpPr>
          <p:nvPr>
            <p:ph type="body" sz="quarter" idx="10"/>
          </p:nvPr>
        </p:nvSpPr>
        <p:spPr/>
        <p:txBody>
          <a:bodyPr vert="horz" lIns="91440" tIns="45720" rIns="91440" bIns="45720" rtlCol="0" anchor="t">
            <a:normAutofit fontScale="85000" lnSpcReduction="10000"/>
          </a:bodyPr>
          <a:lstStyle/>
          <a:p>
            <a:r>
              <a:rPr lang="en-US" dirty="0">
                <a:latin typeface="Arial Black"/>
              </a:rPr>
              <a:t>Agreement &amp; SOI Best practices  </a:t>
            </a:r>
          </a:p>
        </p:txBody>
      </p:sp>
      <p:graphicFrame>
        <p:nvGraphicFramePr>
          <p:cNvPr id="18" name="Diagram 17">
            <a:extLst>
              <a:ext uri="{FF2B5EF4-FFF2-40B4-BE49-F238E27FC236}">
                <a16:creationId xmlns:a16="http://schemas.microsoft.com/office/drawing/2014/main" id="{539C137D-7D8D-8CFC-C951-AAC7C5F4D257}"/>
              </a:ext>
            </a:extLst>
          </p:cNvPr>
          <p:cNvGraphicFramePr/>
          <p:nvPr>
            <p:extLst>
              <p:ext uri="{D42A27DB-BD31-4B8C-83A1-F6EECF244321}">
                <p14:modId xmlns:p14="http://schemas.microsoft.com/office/powerpoint/2010/main" val="1751374701"/>
              </p:ext>
            </p:extLst>
          </p:nvPr>
        </p:nvGraphicFramePr>
        <p:xfrm>
          <a:off x="4805191" y="1043398"/>
          <a:ext cx="6681009" cy="515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8" name="TextBox 827">
            <a:extLst>
              <a:ext uri="{FF2B5EF4-FFF2-40B4-BE49-F238E27FC236}">
                <a16:creationId xmlns:a16="http://schemas.microsoft.com/office/drawing/2014/main" id="{4B09B5D2-54F6-F4DC-7298-46C123482868}"/>
              </a:ext>
            </a:extLst>
          </p:cNvPr>
          <p:cNvSpPr txBox="1"/>
          <p:nvPr/>
        </p:nvSpPr>
        <p:spPr>
          <a:xfrm>
            <a:off x="7605749" y="3266346"/>
            <a:ext cx="10798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dirty="0">
                <a:latin typeface="Arial"/>
                <a:ea typeface="Calibri"/>
                <a:cs typeface="Calibri"/>
              </a:rPr>
              <a:t>SOI</a:t>
            </a:r>
            <a:endParaRPr lang="en-US" sz="4000" dirty="0">
              <a:latin typeface="Arial"/>
              <a:cs typeface="Arial"/>
            </a:endParaRPr>
          </a:p>
        </p:txBody>
      </p:sp>
    </p:spTree>
    <p:extLst>
      <p:ext uri="{BB962C8B-B14F-4D97-AF65-F5344CB8AC3E}">
        <p14:creationId xmlns:p14="http://schemas.microsoft.com/office/powerpoint/2010/main" val="366692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F664B9-499D-75AA-0CD8-EECFCA569003}"/>
              </a:ext>
            </a:extLst>
          </p:cNvPr>
          <p:cNvGraphicFramePr>
            <a:graphicFrameLocks noGrp="1"/>
          </p:cNvGraphicFramePr>
          <p:nvPr>
            <p:ph idx="1"/>
            <p:extLst>
              <p:ext uri="{D42A27DB-BD31-4B8C-83A1-F6EECF244321}">
                <p14:modId xmlns:p14="http://schemas.microsoft.com/office/powerpoint/2010/main" val="4267460891"/>
              </p:ext>
            </p:extLst>
          </p:nvPr>
        </p:nvGraphicFramePr>
        <p:xfrm>
          <a:off x="743742" y="1068545"/>
          <a:ext cx="10533858" cy="5060950"/>
        </p:xfrm>
        <a:graphic>
          <a:graphicData uri="http://schemas.openxmlformats.org/drawingml/2006/table">
            <a:tbl>
              <a:tblPr/>
              <a:tblGrid>
                <a:gridCol w="1123113">
                  <a:extLst>
                    <a:ext uri="{9D8B030D-6E8A-4147-A177-3AD203B41FA5}">
                      <a16:colId xmlns:a16="http://schemas.microsoft.com/office/drawing/2014/main" val="2266745607"/>
                    </a:ext>
                  </a:extLst>
                </a:gridCol>
                <a:gridCol w="1712739">
                  <a:extLst>
                    <a:ext uri="{9D8B030D-6E8A-4147-A177-3AD203B41FA5}">
                      <a16:colId xmlns:a16="http://schemas.microsoft.com/office/drawing/2014/main" val="869889026"/>
                    </a:ext>
                  </a:extLst>
                </a:gridCol>
                <a:gridCol w="1123113">
                  <a:extLst>
                    <a:ext uri="{9D8B030D-6E8A-4147-A177-3AD203B41FA5}">
                      <a16:colId xmlns:a16="http://schemas.microsoft.com/office/drawing/2014/main" val="265085286"/>
                    </a:ext>
                  </a:extLst>
                </a:gridCol>
                <a:gridCol w="6574893">
                  <a:extLst>
                    <a:ext uri="{9D8B030D-6E8A-4147-A177-3AD203B41FA5}">
                      <a16:colId xmlns:a16="http://schemas.microsoft.com/office/drawing/2014/main" val="537221422"/>
                    </a:ext>
                  </a:extLst>
                </a:gridCol>
              </a:tblGrid>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Berks</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100-BCB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Berks Box Culvert Bundle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29430607"/>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Berks</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1003-OTB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Berks Bridge Removals - SR 1003 Ontelaunee Lake Bridge &amp; Penn St over Maiden 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52289703"/>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Berks</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7103-01B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Berks Municipal Bridge Replace/Rehab - High Boulevard &amp; Parkview 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32412656"/>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Lehigh</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1015-0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American Parkway Safety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37800317"/>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Lehigh</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3004-0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SR 3004 Hill Top Road over Little Lehigh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61723527"/>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Lehigh &amp; Northampton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7301-0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LVTS Local Bridge Replace/Rehab - S. Albert St over Lehigh Canal &amp; Jacksonville 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3273950"/>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Northampton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1016-0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SR 1016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Delabole</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Road over Waltz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48614091"/>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Lehigh &amp; Northampton</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3005-0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LVTS Bridge Preservation &amp; Repair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4738991"/>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Monroe</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7206-MBB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NEPA Municipal Bridge Bundle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90440474"/>
                  </a:ext>
                </a:extLst>
              </a:tr>
              <a:tr h="457200">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E06683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Schuylkill</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4042-MAB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de-DE" sz="1800" b="1" i="0" u="none" strike="noStrike" dirty="0">
                          <a:solidFill>
                            <a:srgbClr val="000000"/>
                          </a:solidFill>
                          <a:effectLst/>
                          <a:latin typeface="Times New Roman" panose="02020603050405020304" pitchFamily="18" charset="0"/>
                          <a:cs typeface="Times New Roman" panose="02020603050405020304" pitchFamily="18" charset="0"/>
                        </a:rPr>
                        <a:t>SR 4042 Minersville Arch Bridge Rehab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91886405"/>
                  </a:ext>
                </a:extLst>
              </a:tr>
            </a:tbl>
          </a:graphicData>
        </a:graphic>
      </p:graphicFrame>
      <p:sp>
        <p:nvSpPr>
          <p:cNvPr id="3" name="Text Placeholder 2">
            <a:extLst>
              <a:ext uri="{FF2B5EF4-FFF2-40B4-BE49-F238E27FC236}">
                <a16:creationId xmlns:a16="http://schemas.microsoft.com/office/drawing/2014/main" id="{31360E8A-986F-63B2-3078-FAB3D5B73C61}"/>
              </a:ext>
            </a:extLst>
          </p:cNvPr>
          <p:cNvSpPr>
            <a:spLocks noGrp="1"/>
          </p:cNvSpPr>
          <p:nvPr>
            <p:ph type="body" sz="quarter" idx="10"/>
          </p:nvPr>
        </p:nvSpPr>
        <p:spPr/>
        <p:txBody>
          <a:bodyPr>
            <a:normAutofit lnSpcReduction="10000"/>
          </a:bodyPr>
          <a:lstStyle/>
          <a:p>
            <a:r>
              <a:rPr lang="en-US"/>
              <a:t>2026 design projects</a:t>
            </a:r>
          </a:p>
        </p:txBody>
      </p:sp>
    </p:spTree>
    <p:extLst>
      <p:ext uri="{BB962C8B-B14F-4D97-AF65-F5344CB8AC3E}">
        <p14:creationId xmlns:p14="http://schemas.microsoft.com/office/powerpoint/2010/main" val="12885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89EA5E-EC64-4066-A60C-C869918012FA}"/>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pPr algn="ctr">
              <a:lnSpc>
                <a:spcPct val="90000"/>
              </a:lnSpc>
            </a:pPr>
            <a:r>
              <a:rPr lang="en-US" sz="5400" dirty="0">
                <a:solidFill>
                  <a:schemeClr val="tx1"/>
                </a:solidFill>
              </a:rPr>
              <a:t>Thank you!</a:t>
            </a:r>
          </a:p>
        </p:txBody>
      </p:sp>
      <p:sp>
        <p:nvSpPr>
          <p:cNvPr id="2" name="TextBox 1">
            <a:extLst>
              <a:ext uri="{FF2B5EF4-FFF2-40B4-BE49-F238E27FC236}">
                <a16:creationId xmlns:a16="http://schemas.microsoft.com/office/drawing/2014/main" id="{54F800EC-B2BE-EC70-D514-35D44223CD23}"/>
              </a:ext>
            </a:extLst>
          </p:cNvPr>
          <p:cNvSpPr txBox="1"/>
          <p:nvPr/>
        </p:nvSpPr>
        <p:spPr>
          <a:xfrm>
            <a:off x="914400" y="5236029"/>
            <a:ext cx="4147289"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Scott M. Cressman, PE</a:t>
            </a:r>
          </a:p>
          <a:p>
            <a:r>
              <a:rPr lang="en-US" dirty="0">
                <a:latin typeface="Arial" panose="020B0604020202020204" pitchFamily="34" charset="0"/>
                <a:cs typeface="Arial" panose="020B0604020202020204" pitchFamily="34" charset="0"/>
              </a:rPr>
              <a:t>Project Delivery Engineer – District 5-0</a:t>
            </a:r>
          </a:p>
          <a:p>
            <a:r>
              <a:rPr lang="en-US" dirty="0">
                <a:latin typeface="Arial" panose="020B0604020202020204" pitchFamily="34" charset="0"/>
                <a:cs typeface="Arial" panose="020B0604020202020204" pitchFamily="34" charset="0"/>
              </a:rPr>
              <a:t>sccressman@pa.gov</a:t>
            </a:r>
          </a:p>
        </p:txBody>
      </p:sp>
    </p:spTree>
    <p:extLst>
      <p:ext uri="{BB962C8B-B14F-4D97-AF65-F5344CB8AC3E}">
        <p14:creationId xmlns:p14="http://schemas.microsoft.com/office/powerpoint/2010/main" val="10697246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01681-B891-0006-F6A0-7D76B7E968E2}"/>
              </a:ext>
            </a:extLst>
          </p:cNvPr>
          <p:cNvSpPr>
            <a:spLocks noGrp="1"/>
          </p:cNvSpPr>
          <p:nvPr>
            <p:ph idx="1"/>
          </p:nvPr>
        </p:nvSpPr>
        <p:spPr/>
        <p:txBody>
          <a:bodyPr/>
          <a:lstStyle/>
          <a:p>
            <a:r>
              <a:rPr lang="en-US" dirty="0"/>
              <a:t>"A strategic and systematic process of operating, maintaining, and improving physical assets, with a focus on both engineering and economic analysis based upon quality information, to identify a structured sequence of maintenance, preservation, repair, rehabilitation, and replacement actions that will achieve and sustain a desired state of good repair (SOGR) over the life cycle of the assets at minimum practicable cost (23 CFR 515.5).”</a:t>
            </a:r>
          </a:p>
          <a:p>
            <a:pPr marL="457200" lvl="1" indent="0">
              <a:buNone/>
            </a:pPr>
            <a:endParaRPr lang="en-US" dirty="0"/>
          </a:p>
          <a:p>
            <a:pPr marL="457200" lvl="1" indent="0">
              <a:buNone/>
            </a:pPr>
            <a:r>
              <a:rPr lang="en-US" dirty="0"/>
              <a:t>-</a:t>
            </a:r>
            <a:r>
              <a:rPr lang="en-US" sz="2800" dirty="0"/>
              <a:t>FHWA definition</a:t>
            </a:r>
          </a:p>
          <a:p>
            <a:pPr marL="457200" lvl="1" indent="0">
              <a:buNone/>
            </a:pPr>
            <a:endParaRPr lang="en-US" sz="2800" dirty="0"/>
          </a:p>
          <a:p>
            <a:pPr marL="457200" lvl="1" indent="0">
              <a:buNone/>
            </a:pPr>
            <a:r>
              <a:rPr lang="en-US" sz="2000" dirty="0">
                <a:hlinkClick r:id="rId3"/>
              </a:rPr>
              <a:t>Asset Management | Department of Transportation | Commonwealth of Pennsylvania</a:t>
            </a:r>
            <a:endParaRPr lang="en-US" sz="2800" dirty="0"/>
          </a:p>
        </p:txBody>
      </p:sp>
      <p:sp>
        <p:nvSpPr>
          <p:cNvPr id="3" name="Text Placeholder 2">
            <a:extLst>
              <a:ext uri="{FF2B5EF4-FFF2-40B4-BE49-F238E27FC236}">
                <a16:creationId xmlns:a16="http://schemas.microsoft.com/office/drawing/2014/main" id="{4ED9C846-0FCE-CF59-ACAE-DB2BE098C07B}"/>
              </a:ext>
            </a:extLst>
          </p:cNvPr>
          <p:cNvSpPr>
            <a:spLocks noGrp="1"/>
          </p:cNvSpPr>
          <p:nvPr>
            <p:ph type="body" sz="quarter" idx="10"/>
          </p:nvPr>
        </p:nvSpPr>
        <p:spPr/>
        <p:txBody>
          <a:bodyPr>
            <a:normAutofit lnSpcReduction="10000"/>
          </a:bodyPr>
          <a:lstStyle/>
          <a:p>
            <a:r>
              <a:rPr lang="en-US" dirty="0"/>
              <a:t>ASSET Management </a:t>
            </a:r>
          </a:p>
        </p:txBody>
      </p:sp>
    </p:spTree>
    <p:extLst>
      <p:ext uri="{BB962C8B-B14F-4D97-AF65-F5344CB8AC3E}">
        <p14:creationId xmlns:p14="http://schemas.microsoft.com/office/powerpoint/2010/main" val="345921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204DF6-0EAF-A972-2A23-ED518F27DFC7}"/>
              </a:ext>
            </a:extLst>
          </p:cNvPr>
          <p:cNvPicPr>
            <a:picLocks noChangeAspect="1"/>
          </p:cNvPicPr>
          <p:nvPr/>
        </p:nvPicPr>
        <p:blipFill>
          <a:blip r:embed="rId3"/>
          <a:stretch>
            <a:fillRect/>
          </a:stretch>
        </p:blipFill>
        <p:spPr>
          <a:xfrm>
            <a:off x="5362923" y="831273"/>
            <a:ext cx="6142501" cy="4521070"/>
          </a:xfrm>
          <a:prstGeom prst="rect">
            <a:avLst/>
          </a:prstGeom>
          <a:ln>
            <a:solidFill>
              <a:schemeClr val="tx1"/>
            </a:solidFill>
          </a:ln>
        </p:spPr>
      </p:pic>
      <p:sp>
        <p:nvSpPr>
          <p:cNvPr id="2" name="Content Placeholder 1">
            <a:extLst>
              <a:ext uri="{FF2B5EF4-FFF2-40B4-BE49-F238E27FC236}">
                <a16:creationId xmlns:a16="http://schemas.microsoft.com/office/drawing/2014/main" id="{48BDA7C5-9F2B-A901-C81B-5973DB5D1044}"/>
              </a:ext>
            </a:extLst>
          </p:cNvPr>
          <p:cNvSpPr>
            <a:spLocks noGrp="1"/>
          </p:cNvSpPr>
          <p:nvPr>
            <p:ph idx="1"/>
          </p:nvPr>
        </p:nvSpPr>
        <p:spPr>
          <a:xfrm>
            <a:off x="331771" y="5704113"/>
            <a:ext cx="11022029" cy="472849"/>
          </a:xfrm>
        </p:spPr>
        <p:txBody>
          <a:bodyPr/>
          <a:lstStyle/>
          <a:p>
            <a:r>
              <a:rPr lang="en-US" sz="1800" dirty="0">
                <a:hlinkClick r:id="rId4"/>
              </a:rPr>
              <a:t>Microsoft Word - PA_TAMP_Mar_28_2023 PennDOT v test tracked copy.docx</a:t>
            </a:r>
            <a:endParaRPr lang="en-US" sz="1800" dirty="0"/>
          </a:p>
        </p:txBody>
      </p:sp>
      <p:sp>
        <p:nvSpPr>
          <p:cNvPr id="3" name="Text Placeholder 2">
            <a:extLst>
              <a:ext uri="{FF2B5EF4-FFF2-40B4-BE49-F238E27FC236}">
                <a16:creationId xmlns:a16="http://schemas.microsoft.com/office/drawing/2014/main" id="{AAC30F94-A806-2956-2B82-1B3A2BA24043}"/>
              </a:ext>
            </a:extLst>
          </p:cNvPr>
          <p:cNvSpPr>
            <a:spLocks noGrp="1"/>
          </p:cNvSpPr>
          <p:nvPr>
            <p:ph type="body" sz="quarter" idx="10"/>
          </p:nvPr>
        </p:nvSpPr>
        <p:spPr/>
        <p:txBody>
          <a:bodyPr>
            <a:normAutofit lnSpcReduction="10000"/>
          </a:bodyPr>
          <a:lstStyle/>
          <a:p>
            <a:r>
              <a:rPr lang="en-US" dirty="0"/>
              <a:t>ASSET Management - TAMP</a:t>
            </a:r>
          </a:p>
        </p:txBody>
      </p:sp>
      <p:pic>
        <p:nvPicPr>
          <p:cNvPr id="5" name="Picture 4">
            <a:extLst>
              <a:ext uri="{FF2B5EF4-FFF2-40B4-BE49-F238E27FC236}">
                <a16:creationId xmlns:a16="http://schemas.microsoft.com/office/drawing/2014/main" id="{C3D39552-ABD5-C415-D6D0-1EF23457D9C8}"/>
              </a:ext>
            </a:extLst>
          </p:cNvPr>
          <p:cNvPicPr>
            <a:picLocks noChangeAspect="1"/>
          </p:cNvPicPr>
          <p:nvPr/>
        </p:nvPicPr>
        <p:blipFill>
          <a:blip r:embed="rId5"/>
          <a:stretch>
            <a:fillRect/>
          </a:stretch>
        </p:blipFill>
        <p:spPr>
          <a:xfrm>
            <a:off x="517927" y="831273"/>
            <a:ext cx="4484351" cy="4388804"/>
          </a:xfrm>
          <a:prstGeom prst="rect">
            <a:avLst/>
          </a:prstGeom>
          <a:ln>
            <a:solidFill>
              <a:schemeClr val="tx1"/>
            </a:solidFill>
          </a:ln>
        </p:spPr>
      </p:pic>
    </p:spTree>
    <p:extLst>
      <p:ext uri="{BB962C8B-B14F-4D97-AF65-F5344CB8AC3E}">
        <p14:creationId xmlns:p14="http://schemas.microsoft.com/office/powerpoint/2010/main" val="346261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C30F94-A806-2956-2B82-1B3A2BA24043}"/>
              </a:ext>
            </a:extLst>
          </p:cNvPr>
          <p:cNvSpPr>
            <a:spLocks noGrp="1"/>
          </p:cNvSpPr>
          <p:nvPr>
            <p:ph type="body" sz="quarter" idx="10"/>
          </p:nvPr>
        </p:nvSpPr>
        <p:spPr/>
        <p:txBody>
          <a:bodyPr>
            <a:normAutofit lnSpcReduction="10000"/>
          </a:bodyPr>
          <a:lstStyle/>
          <a:p>
            <a:r>
              <a:rPr lang="en-US" dirty="0"/>
              <a:t>ASSET Management - Systems</a:t>
            </a:r>
          </a:p>
        </p:txBody>
      </p:sp>
      <p:pic>
        <p:nvPicPr>
          <p:cNvPr id="6" name="Picture 5">
            <a:extLst>
              <a:ext uri="{FF2B5EF4-FFF2-40B4-BE49-F238E27FC236}">
                <a16:creationId xmlns:a16="http://schemas.microsoft.com/office/drawing/2014/main" id="{2C65D32F-427E-68B1-9D4F-3BA50BE7301B}"/>
              </a:ext>
            </a:extLst>
          </p:cNvPr>
          <p:cNvPicPr>
            <a:picLocks noChangeAspect="1"/>
          </p:cNvPicPr>
          <p:nvPr/>
        </p:nvPicPr>
        <p:blipFill>
          <a:blip r:embed="rId3"/>
          <a:stretch>
            <a:fillRect/>
          </a:stretch>
        </p:blipFill>
        <p:spPr>
          <a:xfrm>
            <a:off x="413856" y="771154"/>
            <a:ext cx="4867954" cy="5315692"/>
          </a:xfrm>
          <a:prstGeom prst="rect">
            <a:avLst/>
          </a:prstGeom>
          <a:ln>
            <a:solidFill>
              <a:schemeClr val="tx1"/>
            </a:solidFill>
          </a:ln>
        </p:spPr>
      </p:pic>
      <p:pic>
        <p:nvPicPr>
          <p:cNvPr id="8" name="Picture 7">
            <a:extLst>
              <a:ext uri="{FF2B5EF4-FFF2-40B4-BE49-F238E27FC236}">
                <a16:creationId xmlns:a16="http://schemas.microsoft.com/office/drawing/2014/main" id="{C5B90956-5981-9B1E-1798-DBE83575B1CD}"/>
              </a:ext>
            </a:extLst>
          </p:cNvPr>
          <p:cNvPicPr>
            <a:picLocks noChangeAspect="1"/>
          </p:cNvPicPr>
          <p:nvPr/>
        </p:nvPicPr>
        <p:blipFill>
          <a:blip r:embed="rId4"/>
          <a:stretch>
            <a:fillRect/>
          </a:stretch>
        </p:blipFill>
        <p:spPr>
          <a:xfrm>
            <a:off x="6096000" y="999078"/>
            <a:ext cx="5263708" cy="4859843"/>
          </a:xfrm>
          <a:prstGeom prst="rect">
            <a:avLst/>
          </a:prstGeom>
          <a:ln>
            <a:solidFill>
              <a:schemeClr val="tx1"/>
            </a:solidFill>
          </a:ln>
        </p:spPr>
      </p:pic>
    </p:spTree>
    <p:extLst>
      <p:ext uri="{BB962C8B-B14F-4D97-AF65-F5344CB8AC3E}">
        <p14:creationId xmlns:p14="http://schemas.microsoft.com/office/powerpoint/2010/main" val="214914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C30F94-A806-2956-2B82-1B3A2BA24043}"/>
              </a:ext>
            </a:extLst>
          </p:cNvPr>
          <p:cNvSpPr>
            <a:spLocks noGrp="1"/>
          </p:cNvSpPr>
          <p:nvPr>
            <p:ph type="body" sz="quarter" idx="10"/>
          </p:nvPr>
        </p:nvSpPr>
        <p:spPr/>
        <p:txBody>
          <a:bodyPr>
            <a:normAutofit lnSpcReduction="10000"/>
          </a:bodyPr>
          <a:lstStyle/>
          <a:p>
            <a:r>
              <a:rPr lang="en-US" dirty="0"/>
              <a:t>ASSET Management - Funding</a:t>
            </a:r>
          </a:p>
        </p:txBody>
      </p:sp>
      <p:pic>
        <p:nvPicPr>
          <p:cNvPr id="7" name="Picture 6">
            <a:extLst>
              <a:ext uri="{FF2B5EF4-FFF2-40B4-BE49-F238E27FC236}">
                <a16:creationId xmlns:a16="http://schemas.microsoft.com/office/drawing/2014/main" id="{B1F29B09-B285-98B2-9796-0FEA33F9501A}"/>
              </a:ext>
            </a:extLst>
          </p:cNvPr>
          <p:cNvPicPr>
            <a:picLocks noChangeAspect="1"/>
          </p:cNvPicPr>
          <p:nvPr/>
        </p:nvPicPr>
        <p:blipFill rotWithShape="1">
          <a:blip r:embed="rId3"/>
          <a:srcRect t="1813" b="1"/>
          <a:stretch/>
        </p:blipFill>
        <p:spPr>
          <a:xfrm>
            <a:off x="5127008" y="1593375"/>
            <a:ext cx="6334256" cy="3671249"/>
          </a:xfrm>
          <a:prstGeom prst="rect">
            <a:avLst/>
          </a:prstGeom>
          <a:ln>
            <a:solidFill>
              <a:schemeClr val="tx1"/>
            </a:solidFill>
          </a:ln>
        </p:spPr>
      </p:pic>
      <p:pic>
        <p:nvPicPr>
          <p:cNvPr id="9" name="Picture 8">
            <a:extLst>
              <a:ext uri="{FF2B5EF4-FFF2-40B4-BE49-F238E27FC236}">
                <a16:creationId xmlns:a16="http://schemas.microsoft.com/office/drawing/2014/main" id="{795A8DD8-2487-FBBD-F1B1-4D10457D53DD}"/>
              </a:ext>
            </a:extLst>
          </p:cNvPr>
          <p:cNvPicPr>
            <a:picLocks noChangeAspect="1"/>
          </p:cNvPicPr>
          <p:nvPr/>
        </p:nvPicPr>
        <p:blipFill>
          <a:blip r:embed="rId4"/>
          <a:stretch>
            <a:fillRect/>
          </a:stretch>
        </p:blipFill>
        <p:spPr>
          <a:xfrm>
            <a:off x="730736" y="1171416"/>
            <a:ext cx="4084564" cy="4515166"/>
          </a:xfrm>
          <a:prstGeom prst="rect">
            <a:avLst/>
          </a:prstGeom>
          <a:ln>
            <a:solidFill>
              <a:schemeClr val="tx1"/>
            </a:solidFill>
          </a:ln>
        </p:spPr>
      </p:pic>
    </p:spTree>
    <p:extLst>
      <p:ext uri="{BB962C8B-B14F-4D97-AF65-F5344CB8AC3E}">
        <p14:creationId xmlns:p14="http://schemas.microsoft.com/office/powerpoint/2010/main" val="278884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C30F94-A806-2956-2B82-1B3A2BA24043}"/>
              </a:ext>
            </a:extLst>
          </p:cNvPr>
          <p:cNvSpPr>
            <a:spLocks noGrp="1"/>
          </p:cNvSpPr>
          <p:nvPr>
            <p:ph type="body" sz="quarter" idx="10"/>
          </p:nvPr>
        </p:nvSpPr>
        <p:spPr/>
        <p:txBody>
          <a:bodyPr>
            <a:normAutofit fontScale="85000" lnSpcReduction="10000"/>
          </a:bodyPr>
          <a:lstStyle/>
          <a:p>
            <a:r>
              <a:rPr lang="en-US" dirty="0"/>
              <a:t>ASSET Management – Next Steps</a:t>
            </a:r>
          </a:p>
        </p:txBody>
      </p:sp>
      <p:pic>
        <p:nvPicPr>
          <p:cNvPr id="4" name="Picture 3">
            <a:extLst>
              <a:ext uri="{FF2B5EF4-FFF2-40B4-BE49-F238E27FC236}">
                <a16:creationId xmlns:a16="http://schemas.microsoft.com/office/drawing/2014/main" id="{5CDB5DE6-749D-08F5-9342-F8B2A37BD4FB}"/>
              </a:ext>
            </a:extLst>
          </p:cNvPr>
          <p:cNvPicPr>
            <a:picLocks noChangeAspect="1"/>
          </p:cNvPicPr>
          <p:nvPr/>
        </p:nvPicPr>
        <p:blipFill>
          <a:blip r:embed="rId3"/>
          <a:stretch>
            <a:fillRect/>
          </a:stretch>
        </p:blipFill>
        <p:spPr>
          <a:xfrm>
            <a:off x="307655" y="831273"/>
            <a:ext cx="6174397" cy="4156541"/>
          </a:xfrm>
          <a:prstGeom prst="rect">
            <a:avLst/>
          </a:prstGeom>
          <a:ln>
            <a:solidFill>
              <a:schemeClr val="tx1"/>
            </a:solidFill>
          </a:ln>
        </p:spPr>
      </p:pic>
      <p:pic>
        <p:nvPicPr>
          <p:cNvPr id="6" name="Picture 5">
            <a:extLst>
              <a:ext uri="{FF2B5EF4-FFF2-40B4-BE49-F238E27FC236}">
                <a16:creationId xmlns:a16="http://schemas.microsoft.com/office/drawing/2014/main" id="{1A25595B-8556-FCFD-3EC0-80B35BDFE64D}"/>
              </a:ext>
            </a:extLst>
          </p:cNvPr>
          <p:cNvPicPr>
            <a:picLocks noChangeAspect="1"/>
          </p:cNvPicPr>
          <p:nvPr/>
        </p:nvPicPr>
        <p:blipFill>
          <a:blip r:embed="rId4"/>
          <a:stretch>
            <a:fillRect/>
          </a:stretch>
        </p:blipFill>
        <p:spPr>
          <a:xfrm>
            <a:off x="4957958" y="1390710"/>
            <a:ext cx="6574400" cy="4738191"/>
          </a:xfrm>
          <a:prstGeom prst="rect">
            <a:avLst/>
          </a:prstGeom>
          <a:ln>
            <a:solidFill>
              <a:schemeClr val="tx1"/>
            </a:solidFill>
          </a:ln>
        </p:spPr>
      </p:pic>
    </p:spTree>
    <p:extLst>
      <p:ext uri="{BB962C8B-B14F-4D97-AF65-F5344CB8AC3E}">
        <p14:creationId xmlns:p14="http://schemas.microsoft.com/office/powerpoint/2010/main" val="23049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89EA5E-EC64-4066-A60C-C869918012FA}"/>
              </a:ext>
            </a:extLst>
          </p:cNvPr>
          <p:cNvSpPr>
            <a:spLocks noGrp="1"/>
          </p:cNvSpPr>
          <p:nvPr>
            <p:ph type="ctrTitle"/>
          </p:nvPr>
        </p:nvSpPr>
        <p:spPr>
          <a:xfrm>
            <a:off x="2555631" y="1441938"/>
            <a:ext cx="7120632" cy="3974124"/>
          </a:xfrm>
        </p:spPr>
        <p:txBody>
          <a:bodyPr vert="horz" lIns="91440" tIns="45720" rIns="91440" bIns="45720" rtlCol="0" anchor="ctr">
            <a:normAutofit/>
          </a:bodyPr>
          <a:lstStyle/>
          <a:p>
            <a:pPr algn="ctr">
              <a:lnSpc>
                <a:spcPct val="90000"/>
              </a:lnSpc>
            </a:pPr>
            <a:r>
              <a:rPr lang="en-US" sz="5400" dirty="0">
                <a:solidFill>
                  <a:schemeClr val="tx1"/>
                </a:solidFill>
              </a:rPr>
              <a:t>District 5 Project Portfolio</a:t>
            </a:r>
          </a:p>
        </p:txBody>
      </p:sp>
    </p:spTree>
    <p:extLst>
      <p:ext uri="{BB962C8B-B14F-4D97-AF65-F5344CB8AC3E}">
        <p14:creationId xmlns:p14="http://schemas.microsoft.com/office/powerpoint/2010/main" val="23202162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6BF05FC-9DFA-4763-ABBA-89FA919A1DEB}"/>
              </a:ext>
            </a:extLst>
          </p:cNvPr>
          <p:cNvGraphicFramePr>
            <a:graphicFrameLocks noGrp="1"/>
          </p:cNvGraphicFramePr>
          <p:nvPr>
            <p:ph idx="1"/>
            <p:extLst>
              <p:ext uri="{D42A27DB-BD31-4B8C-83A1-F6EECF244321}">
                <p14:modId xmlns:p14="http://schemas.microsoft.com/office/powerpoint/2010/main" val="371300537"/>
              </p:ext>
            </p:extLst>
          </p:nvPr>
        </p:nvGraphicFramePr>
        <p:xfrm>
          <a:off x="475488" y="996696"/>
          <a:ext cx="10647437" cy="4983438"/>
        </p:xfrm>
        <a:graphic>
          <a:graphicData uri="http://schemas.openxmlformats.org/drawingml/2006/table">
            <a:tbl>
              <a:tblPr/>
              <a:tblGrid>
                <a:gridCol w="1823727">
                  <a:extLst>
                    <a:ext uri="{9D8B030D-6E8A-4147-A177-3AD203B41FA5}">
                      <a16:colId xmlns:a16="http://schemas.microsoft.com/office/drawing/2014/main" val="3251223997"/>
                    </a:ext>
                  </a:extLst>
                </a:gridCol>
                <a:gridCol w="648951">
                  <a:extLst>
                    <a:ext uri="{9D8B030D-6E8A-4147-A177-3AD203B41FA5}">
                      <a16:colId xmlns:a16="http://schemas.microsoft.com/office/drawing/2014/main" val="999758204"/>
                    </a:ext>
                  </a:extLst>
                </a:gridCol>
                <a:gridCol w="641973">
                  <a:extLst>
                    <a:ext uri="{9D8B030D-6E8A-4147-A177-3AD203B41FA5}">
                      <a16:colId xmlns:a16="http://schemas.microsoft.com/office/drawing/2014/main" val="1834091625"/>
                    </a:ext>
                  </a:extLst>
                </a:gridCol>
                <a:gridCol w="5999799">
                  <a:extLst>
                    <a:ext uri="{9D8B030D-6E8A-4147-A177-3AD203B41FA5}">
                      <a16:colId xmlns:a16="http://schemas.microsoft.com/office/drawing/2014/main" val="2952922566"/>
                    </a:ext>
                  </a:extLst>
                </a:gridCol>
                <a:gridCol w="1532987">
                  <a:extLst>
                    <a:ext uri="{9D8B030D-6E8A-4147-A177-3AD203B41FA5}">
                      <a16:colId xmlns:a16="http://schemas.microsoft.com/office/drawing/2014/main" val="481571775"/>
                    </a:ext>
                  </a:extLst>
                </a:gridCol>
              </a:tblGrid>
              <a:tr h="336796">
                <a:tc>
                  <a:txBody>
                    <a:bodyPr/>
                    <a:lstStyle/>
                    <a:p>
                      <a:pPr algn="ctr" fontAlgn="b"/>
                      <a:r>
                        <a:rPr lang="en-US" sz="2000" b="1" i="0" u="none" strike="noStrike" dirty="0">
                          <a:solidFill>
                            <a:srgbClr val="000000"/>
                          </a:solidFill>
                          <a:effectLst/>
                          <a:latin typeface="Calibri" panose="020F0502020204030204" pitchFamily="34" charset="0"/>
                        </a:rPr>
                        <a:t>County</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SR</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Sec</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Project Title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Let Date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3498625"/>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2005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M89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SR 2005 Micro Surface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3/26/2026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6268891"/>
                  </a:ext>
                </a:extLst>
              </a:tr>
              <a:tr h="309769">
                <a:tc>
                  <a:txBody>
                    <a:bodyPr/>
                    <a:lstStyle/>
                    <a:p>
                      <a:pPr algn="ctr" fontAlgn="t"/>
                      <a:r>
                        <a:rPr lang="en-US" sz="1800" b="0" i="0" u="none" strike="noStrike" dirty="0">
                          <a:solidFill>
                            <a:srgbClr val="FF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568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BRM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RATS Bridge Preservation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3/26/2026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589302"/>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2082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BO2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Berks High Volume </a:t>
                      </a:r>
                      <a:r>
                        <a:rPr lang="en-US" sz="1800" b="0" i="0" u="none" strike="noStrike" dirty="0" err="1">
                          <a:solidFill>
                            <a:srgbClr val="000000"/>
                          </a:solidFill>
                          <a:effectLst/>
                          <a:latin typeface="Times New Roman" panose="02020603050405020304" pitchFamily="18" charset="0"/>
                        </a:rPr>
                        <a:t>Ralumac</a:t>
                      </a:r>
                      <a:r>
                        <a:rPr lang="en-US" sz="1800" b="0" i="0" u="none" strike="noStrike" dirty="0">
                          <a:solidFill>
                            <a:srgbClr val="000000"/>
                          </a:solidFill>
                          <a:effectLst/>
                          <a:latin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rPr>
                        <a:t>Microsurfacing</a:t>
                      </a:r>
                      <a:r>
                        <a:rPr lang="en-US" sz="1800" b="0" i="0" u="none" strike="noStrike" dirty="0">
                          <a:solidFill>
                            <a:srgbClr val="000000"/>
                          </a:solidFill>
                          <a:effectLst/>
                          <a:latin typeface="Times New Roman" panose="02020603050405020304" pitchFamily="18" charset="0"/>
                        </a:rPr>
                        <a:t> #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3/26/2026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9683890"/>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7302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HMP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Hugh Moore Park Bridge Painting and Repairs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3/26/2026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3554599"/>
                  </a:ext>
                </a:extLst>
              </a:tr>
              <a:tr h="309876">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3021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STI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Spring Township Transportation Improvements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4/1/2026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0585249"/>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06X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Ruppsville Road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4/1/2026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5987545"/>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Albert Street Allentown RRX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4/1/2026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5076159"/>
                  </a:ext>
                </a:extLst>
              </a:tr>
              <a:tr h="309769">
                <a:tc>
                  <a:txBody>
                    <a:bodyPr/>
                    <a:lstStyle/>
                    <a:p>
                      <a:pPr algn="ctr" fontAlgn="t"/>
                      <a:r>
                        <a:rPr lang="en-US" sz="1800" b="0" i="0" u="none" strike="noStrike" dirty="0">
                          <a:solidFill>
                            <a:srgbClr val="FF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05S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SR 29 - </a:t>
                      </a:r>
                      <a:r>
                        <a:rPr lang="en-US" sz="1800" b="0" i="0" u="none" strike="noStrike" dirty="0" err="1">
                          <a:solidFill>
                            <a:srgbClr val="FF0000"/>
                          </a:solidFill>
                          <a:effectLst/>
                          <a:latin typeface="Times New Roman" panose="02020603050405020304" pitchFamily="18" charset="0"/>
                        </a:rPr>
                        <a:t>Shimersville</a:t>
                      </a:r>
                      <a:r>
                        <a:rPr lang="en-US" sz="1800" b="0" i="0" u="none" strike="noStrike" dirty="0">
                          <a:solidFill>
                            <a:srgbClr val="FF0000"/>
                          </a:solidFill>
                          <a:effectLst/>
                          <a:latin typeface="Times New Roman" panose="02020603050405020304" pitchFamily="18" charset="0"/>
                        </a:rPr>
                        <a:t> Hill Safety </a:t>
                      </a:r>
                      <a:r>
                        <a:rPr lang="en-US" sz="1800" b="0" i="0" u="none" strike="noStrike" dirty="0" err="1">
                          <a:solidFill>
                            <a:srgbClr val="FF0000"/>
                          </a:solidFill>
                          <a:effectLst/>
                          <a:latin typeface="Times New Roman" panose="02020603050405020304" pitchFamily="18" charset="0"/>
                        </a:rPr>
                        <a:t>Imprv</a:t>
                      </a:r>
                      <a:endParaRPr lang="en-US" sz="1800" b="0" i="0" u="none" strike="noStrike" dirty="0">
                        <a:solidFill>
                          <a:srgbClr val="FF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4/9/2026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5641323"/>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Schuylkill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M89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Centre Street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4/9/2026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1893656"/>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SPS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District-Wide Small Site Paint Contract 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4/23/2026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5499720"/>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Carbon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District-Wide GR 5-2, 5-4, &amp; 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4/23/2026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3624915"/>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District-Wide GR 5-1, 5-3, &amp; 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4/23/2026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245236"/>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611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M89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PA 512 to Monroe Co 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4/23/2026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1507317"/>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2032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BCB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Berks Box Culvert Bundle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5/7/2026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257335"/>
                  </a:ext>
                </a:extLst>
              </a:tr>
              <a:tr h="309769">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1026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04B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Long Lane over  West  Pine Creek Bridge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5/7/2026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5683278"/>
                  </a:ext>
                </a:extLst>
              </a:tr>
            </a:tbl>
          </a:graphicData>
        </a:graphic>
      </p:graphicFrame>
      <p:sp>
        <p:nvSpPr>
          <p:cNvPr id="3" name="Text Placeholder 2">
            <a:extLst>
              <a:ext uri="{FF2B5EF4-FFF2-40B4-BE49-F238E27FC236}">
                <a16:creationId xmlns:a16="http://schemas.microsoft.com/office/drawing/2014/main" id="{58C14213-70AD-4876-B867-548F6271B9CA}"/>
              </a:ext>
            </a:extLst>
          </p:cNvPr>
          <p:cNvSpPr>
            <a:spLocks noGrp="1"/>
          </p:cNvSpPr>
          <p:nvPr>
            <p:ph type="body" sz="quarter" idx="10"/>
          </p:nvPr>
        </p:nvSpPr>
        <p:spPr/>
        <p:txBody>
          <a:bodyPr>
            <a:normAutofit lnSpcReduction="10000"/>
          </a:bodyPr>
          <a:lstStyle/>
          <a:p>
            <a:r>
              <a:rPr lang="en-US" dirty="0"/>
              <a:t>2026 Upcoming Lets</a:t>
            </a:r>
          </a:p>
        </p:txBody>
      </p:sp>
    </p:spTree>
    <p:extLst>
      <p:ext uri="{BB962C8B-B14F-4D97-AF65-F5344CB8AC3E}">
        <p14:creationId xmlns:p14="http://schemas.microsoft.com/office/powerpoint/2010/main" val="379581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A08770-BFD1-4597-95F2-98AB9BF375E3}"/>
              </a:ext>
            </a:extLst>
          </p:cNvPr>
          <p:cNvGraphicFramePr>
            <a:graphicFrameLocks noGrp="1"/>
          </p:cNvGraphicFramePr>
          <p:nvPr>
            <p:ph idx="1"/>
            <p:extLst>
              <p:ext uri="{D42A27DB-BD31-4B8C-83A1-F6EECF244321}">
                <p14:modId xmlns:p14="http://schemas.microsoft.com/office/powerpoint/2010/main" val="1459289576"/>
              </p:ext>
            </p:extLst>
          </p:nvPr>
        </p:nvGraphicFramePr>
        <p:xfrm>
          <a:off x="471546" y="996949"/>
          <a:ext cx="10569493" cy="4983479"/>
        </p:xfrm>
        <a:graphic>
          <a:graphicData uri="http://schemas.openxmlformats.org/drawingml/2006/table">
            <a:tbl>
              <a:tblPr/>
              <a:tblGrid>
                <a:gridCol w="1409265">
                  <a:extLst>
                    <a:ext uri="{9D8B030D-6E8A-4147-A177-3AD203B41FA5}">
                      <a16:colId xmlns:a16="http://schemas.microsoft.com/office/drawing/2014/main" val="568050681"/>
                    </a:ext>
                  </a:extLst>
                </a:gridCol>
                <a:gridCol w="561318">
                  <a:extLst>
                    <a:ext uri="{9D8B030D-6E8A-4147-A177-3AD203B41FA5}">
                      <a16:colId xmlns:a16="http://schemas.microsoft.com/office/drawing/2014/main" val="3290593496"/>
                    </a:ext>
                  </a:extLst>
                </a:gridCol>
                <a:gridCol w="537432">
                  <a:extLst>
                    <a:ext uri="{9D8B030D-6E8A-4147-A177-3AD203B41FA5}">
                      <a16:colId xmlns:a16="http://schemas.microsoft.com/office/drawing/2014/main" val="1214050362"/>
                    </a:ext>
                  </a:extLst>
                </a:gridCol>
                <a:gridCol w="6819414">
                  <a:extLst>
                    <a:ext uri="{9D8B030D-6E8A-4147-A177-3AD203B41FA5}">
                      <a16:colId xmlns:a16="http://schemas.microsoft.com/office/drawing/2014/main" val="1132559507"/>
                    </a:ext>
                  </a:extLst>
                </a:gridCol>
                <a:gridCol w="1242064">
                  <a:extLst>
                    <a:ext uri="{9D8B030D-6E8A-4147-A177-3AD203B41FA5}">
                      <a16:colId xmlns:a16="http://schemas.microsoft.com/office/drawing/2014/main" val="2196338735"/>
                    </a:ext>
                  </a:extLst>
                </a:gridCol>
              </a:tblGrid>
              <a:tr h="308918">
                <a:tc>
                  <a:txBody>
                    <a:bodyPr/>
                    <a:lstStyle/>
                    <a:p>
                      <a:pPr algn="ctr" fontAlgn="b"/>
                      <a:r>
                        <a:rPr lang="en-US" sz="2000" b="1" i="0" u="none" strike="noStrike" dirty="0">
                          <a:solidFill>
                            <a:srgbClr val="000000"/>
                          </a:solidFill>
                          <a:effectLst/>
                          <a:latin typeface="Calibri" panose="020F0502020204030204" pitchFamily="34" charset="0"/>
                        </a:rPr>
                        <a:t>County</a:t>
                      </a:r>
                    </a:p>
                  </a:txBody>
                  <a:tcPr marL="3728" marR="3728" marT="3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SR</a:t>
                      </a:r>
                    </a:p>
                  </a:txBody>
                  <a:tcPr marL="3728" marR="3728" marT="3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Sec</a:t>
                      </a:r>
                    </a:p>
                  </a:txBody>
                  <a:tcPr marL="3728" marR="3728" marT="3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dirty="0">
                          <a:solidFill>
                            <a:srgbClr val="000000"/>
                          </a:solidFill>
                          <a:effectLst/>
                          <a:latin typeface="Calibri" panose="020F0502020204030204" pitchFamily="34" charset="0"/>
                        </a:rPr>
                        <a:t>Project Title</a:t>
                      </a:r>
                    </a:p>
                  </a:txBody>
                  <a:tcPr marL="3728" marR="3728" marT="3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000" b="1" i="0" u="none" strike="noStrike">
                          <a:solidFill>
                            <a:srgbClr val="000000"/>
                          </a:solidFill>
                          <a:effectLst/>
                          <a:latin typeface="Calibri" panose="020F0502020204030204" pitchFamily="34" charset="0"/>
                        </a:rPr>
                        <a:t>Let Date</a:t>
                      </a:r>
                    </a:p>
                  </a:txBody>
                  <a:tcPr marL="3728" marR="3728" marT="37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4010621"/>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2032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02B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Race Street  over  Swamp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5/7/2026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485171"/>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Carbon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903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04B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903 over Mud Run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5/7/2026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139621"/>
                  </a:ext>
                </a:extLst>
              </a:tr>
              <a:tr h="308918">
                <a:tc>
                  <a:txBody>
                    <a:bodyPr/>
                    <a:lstStyle/>
                    <a:p>
                      <a:pPr algn="ctr" fontAlgn="t"/>
                      <a:r>
                        <a:rPr lang="en-US" sz="1800" b="0" i="0" u="none" strike="noStrike" dirty="0">
                          <a:solidFill>
                            <a:srgbClr val="FF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rPr>
                        <a:t>BO1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I-80 Sec 17M Breakout #1 (Exit 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5/7/2026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5584419"/>
                  </a:ext>
                </a:extLst>
              </a:tr>
              <a:tr h="308918">
                <a:tc>
                  <a:txBody>
                    <a:bodyPr/>
                    <a:lstStyle/>
                    <a:p>
                      <a:pPr algn="ctr" fontAlgn="t"/>
                      <a:r>
                        <a:rPr lang="en-US" sz="1800" b="0" i="0" u="none" strike="noStrike" dirty="0">
                          <a:solidFill>
                            <a:srgbClr val="FF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611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FF0000"/>
                          </a:solidFill>
                          <a:effectLst/>
                          <a:latin typeface="Times New Roman" panose="02020603050405020304" pitchFamily="18" charset="0"/>
                        </a:rPr>
                        <a:t>BO1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pt-BR" sz="1800" b="0" i="0" u="none" strike="noStrike" dirty="0">
                          <a:solidFill>
                            <a:srgbClr val="FF0000"/>
                          </a:solidFill>
                          <a:effectLst/>
                          <a:latin typeface="Times New Roman" panose="02020603050405020304" pitchFamily="18" charset="0"/>
                        </a:rPr>
                        <a:t>SR 611 &amp; SR 2012 Signal Improve (I-80 Breakout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5/7/2026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2328483"/>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Schuylkill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1027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SRT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Schuylkill River Trail Mill Creek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5/7/2026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1169983"/>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Berks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345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M89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SR 345 Resurface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5/21/2026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644689"/>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378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M89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Hill-to-Hill Bridge to SR 22 w Ramps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5/21/2026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4808507"/>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248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11M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25th Street to SR 611 in WilsonBoro/City of Easton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5/21/2026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4707314"/>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Northampton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LSC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Linden Street Two-Way Conversion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6/4/2026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2772"/>
                  </a:ext>
                </a:extLst>
              </a:tr>
              <a:tr h="308918">
                <a:tc>
                  <a:txBody>
                    <a:bodyPr/>
                    <a:lstStyle/>
                    <a:p>
                      <a:pPr algn="ctr" fontAlgn="t"/>
                      <a:r>
                        <a:rPr lang="en-US" sz="1800" b="0" i="0" u="none" strike="noStrike" dirty="0">
                          <a:solidFill>
                            <a:schemeClr val="tx1"/>
                          </a:solidFill>
                          <a:effectLst/>
                          <a:latin typeface="Times New Roman" panose="02020603050405020304" pitchFamily="18" charset="0"/>
                        </a:rPr>
                        <a:t>Schuylkill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chemeClr val="tx1"/>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chemeClr val="tx1"/>
                          </a:solidFill>
                          <a:effectLst/>
                          <a:latin typeface="Times New Roman" panose="02020603050405020304" pitchFamily="18" charset="0"/>
                        </a:rPr>
                        <a:t>FDB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chemeClr val="tx1"/>
                          </a:solidFill>
                          <a:effectLst/>
                          <a:latin typeface="Times New Roman" panose="02020603050405020304" pitchFamily="18" charset="0"/>
                        </a:rPr>
                        <a:t>Forest Drive Bridge Replacement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chemeClr val="tx1"/>
                          </a:solidFill>
                          <a:effectLst/>
                          <a:latin typeface="Times New Roman" panose="02020603050405020304" pitchFamily="18" charset="0"/>
                        </a:rPr>
                        <a:t>6/4/2026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473600"/>
                  </a:ext>
                </a:extLst>
              </a:tr>
              <a:tr h="308918">
                <a:tc>
                  <a:txBody>
                    <a:bodyPr/>
                    <a:lstStyle/>
                    <a:p>
                      <a:pPr algn="ctr" fontAlgn="t"/>
                      <a:r>
                        <a:rPr lang="en-US" sz="1800" b="0" i="0" u="none" strike="noStrike" dirty="0">
                          <a:solidFill>
                            <a:srgbClr val="FF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309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14M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PA 309 Resurface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6/4/2026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5049320"/>
                  </a:ext>
                </a:extLst>
              </a:tr>
              <a:tr h="349709">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SRP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100 Steps Restoration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6/18/2026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1505609"/>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cs typeface="Times New Roman" panose="02020603050405020304" pitchFamily="18" charset="0"/>
                        </a:rPr>
                        <a:t>309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KBP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King's Route 309 Business Park Roundabout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6/18/2026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580551"/>
                  </a:ext>
                </a:extLst>
              </a:tr>
              <a:tr h="308918">
                <a:tc>
                  <a:txBody>
                    <a:bodyPr/>
                    <a:lstStyle/>
                    <a:p>
                      <a:pPr algn="ctr" fontAlgn="t"/>
                      <a:r>
                        <a:rPr lang="en-US" sz="1800" b="0" i="0" u="none" strike="noStrike" dirty="0">
                          <a:solidFill>
                            <a:srgbClr val="000000"/>
                          </a:solidFill>
                          <a:effectLst/>
                          <a:latin typeface="Times New Roman" panose="02020603050405020304" pitchFamily="18" charset="0"/>
                        </a:rPr>
                        <a:t>Lehigh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4009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02B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a:solidFill>
                            <a:srgbClr val="000000"/>
                          </a:solidFill>
                          <a:effectLst/>
                          <a:latin typeface="Times New Roman" panose="02020603050405020304" pitchFamily="18" charset="0"/>
                        </a:rPr>
                        <a:t>Hollenbachs Bridge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000000"/>
                          </a:solidFill>
                          <a:effectLst/>
                          <a:latin typeface="Times New Roman" panose="02020603050405020304" pitchFamily="18" charset="0"/>
                        </a:rPr>
                        <a:t>6/18/2026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070576"/>
                  </a:ext>
                </a:extLst>
              </a:tr>
              <a:tr h="308918">
                <a:tc>
                  <a:txBody>
                    <a:bodyPr/>
                    <a:lstStyle/>
                    <a:p>
                      <a:pPr algn="ctr" fontAlgn="t"/>
                      <a:r>
                        <a:rPr lang="en-US" sz="1800" b="0" i="0" u="none" strike="noStrike" dirty="0">
                          <a:solidFill>
                            <a:srgbClr val="FF0000"/>
                          </a:solidFill>
                          <a:effectLst/>
                          <a:latin typeface="Times New Roman" panose="02020603050405020304" pitchFamily="18" charset="0"/>
                        </a:rPr>
                        <a:t>Monroe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cs typeface="Times New Roman" panose="02020603050405020304" pitchFamily="18" charset="0"/>
                        </a:rPr>
                        <a:t>209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03S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209 Holy Cross Road to Hollow Road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800" b="0" i="0" u="none" strike="noStrike" dirty="0">
                          <a:solidFill>
                            <a:srgbClr val="FF0000"/>
                          </a:solidFill>
                          <a:effectLst/>
                          <a:latin typeface="Times New Roman" panose="02020603050405020304" pitchFamily="18" charset="0"/>
                        </a:rPr>
                        <a:t>6/18/2026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788104"/>
                  </a:ext>
                </a:extLst>
              </a:tr>
            </a:tbl>
          </a:graphicData>
        </a:graphic>
      </p:graphicFrame>
      <p:sp>
        <p:nvSpPr>
          <p:cNvPr id="3" name="Text Placeholder 2">
            <a:extLst>
              <a:ext uri="{FF2B5EF4-FFF2-40B4-BE49-F238E27FC236}">
                <a16:creationId xmlns:a16="http://schemas.microsoft.com/office/drawing/2014/main" id="{58C14213-70AD-4876-B867-548F6271B9CA}"/>
              </a:ext>
            </a:extLst>
          </p:cNvPr>
          <p:cNvSpPr>
            <a:spLocks noGrp="1"/>
          </p:cNvSpPr>
          <p:nvPr>
            <p:ph type="body" sz="quarter" idx="10"/>
          </p:nvPr>
        </p:nvSpPr>
        <p:spPr/>
        <p:txBody>
          <a:bodyPr>
            <a:normAutofit lnSpcReduction="10000"/>
          </a:bodyPr>
          <a:lstStyle/>
          <a:p>
            <a:r>
              <a:rPr lang="en-US" dirty="0"/>
              <a:t>2026 Upcoming Lets</a:t>
            </a:r>
          </a:p>
        </p:txBody>
      </p:sp>
    </p:spTree>
    <p:extLst>
      <p:ext uri="{BB962C8B-B14F-4D97-AF65-F5344CB8AC3E}">
        <p14:creationId xmlns:p14="http://schemas.microsoft.com/office/powerpoint/2010/main" val="42840894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53F98144B1644C998FE8EF34C4AAF4" ma:contentTypeVersion="11" ma:contentTypeDescription="Create a new document." ma:contentTypeScope="" ma:versionID="ead04f7604144ec200c1ea08c5f94c6b">
  <xsd:schema xmlns:xsd="http://www.w3.org/2001/XMLSchema" xmlns:xs="http://www.w3.org/2001/XMLSchema" xmlns:p="http://schemas.microsoft.com/office/2006/metadata/properties" xmlns:ns3="d7335092-9eeb-4bcf-b1fa-b5001f87bea0" xmlns:ns4="848eca15-a30b-4915-aa63-68b08eff4cdc" targetNamespace="http://schemas.microsoft.com/office/2006/metadata/properties" ma:root="true" ma:fieldsID="20c43b1f0bd72548769b079ce7b7af52" ns3:_="" ns4:_="">
    <xsd:import namespace="d7335092-9eeb-4bcf-b1fa-b5001f87bea0"/>
    <xsd:import namespace="848eca15-a30b-4915-aa63-68b08eff4c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35092-9eeb-4bcf-b1fa-b5001f87bea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8eca15-a30b-4915-aa63-68b08eff4cd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C4F80C-E8CB-4150-BB00-0ED0CDED2ECD}">
  <ds:schemaRefs>
    <ds:schemaRef ds:uri="848eca15-a30b-4915-aa63-68b08eff4cdc"/>
    <ds:schemaRef ds:uri="d7335092-9eeb-4bcf-b1fa-b5001f87be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D66758-2217-4884-A1AE-E750D8CD4414}">
  <ds:schemaRefs>
    <ds:schemaRef ds:uri="http://schemas.microsoft.com/sharepoint/v3/contenttype/forms"/>
  </ds:schemaRefs>
</ds:datastoreItem>
</file>

<file path=customXml/itemProps3.xml><?xml version="1.0" encoding="utf-8"?>
<ds:datastoreItem xmlns:ds="http://schemas.openxmlformats.org/officeDocument/2006/customXml" ds:itemID="{A07B49F8-794A-41B5-A5D2-CCD1F87590AB}">
  <ds:schemaRefs>
    <ds:schemaRef ds:uri="d7335092-9eeb-4bcf-b1fa-b5001f87bea0"/>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48eca15-a30b-4915-aa63-68b08eff4c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8388</TotalTime>
  <Words>2626</Words>
  <Application>Microsoft Office PowerPoint</Application>
  <PresentationFormat>Widescreen</PresentationFormat>
  <Paragraphs>646</Paragraphs>
  <Slides>16</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Aptos</vt:lpstr>
      <vt:lpstr>ARIAL</vt:lpstr>
      <vt:lpstr>ARIAL</vt:lpstr>
      <vt:lpstr>Arial Black</vt:lpstr>
      <vt:lpstr>Calibri</vt:lpstr>
      <vt:lpstr>Calibri Light</vt:lpstr>
      <vt:lpstr>Times New Roman</vt:lpstr>
      <vt:lpstr>Verdana</vt:lpstr>
      <vt:lpstr>Office Theme</vt:lpstr>
      <vt:lpstr>Bitmap Image</vt:lpstr>
      <vt:lpstr>ASHE 2026</vt:lpstr>
      <vt:lpstr>PowerPoint Presentation</vt:lpstr>
      <vt:lpstr>PowerPoint Presentation</vt:lpstr>
      <vt:lpstr>PowerPoint Presentation</vt:lpstr>
      <vt:lpstr>PowerPoint Presentation</vt:lpstr>
      <vt:lpstr>PowerPoint Presentation</vt:lpstr>
      <vt:lpstr>District 5 Project 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Newton, Larissa</dc:creator>
  <cp:lastModifiedBy>Elghawy, Mohamed A.</cp:lastModifiedBy>
  <cp:revision>194</cp:revision>
  <cp:lastPrinted>2026-03-17T11:17:25Z</cp:lastPrinted>
  <dcterms:created xsi:type="dcterms:W3CDTF">2019-10-08T12:42:27Z</dcterms:created>
  <dcterms:modified xsi:type="dcterms:W3CDTF">2026-03-17T15:41:35Z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0x0101001353F98144B1644C998FE8EF34C4AAF4</vt:lpwstr>
  </property>
</Properties>
</file>