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6" r:id="rId5"/>
    <p:sldId id="267" r:id="rId6"/>
    <p:sldId id="269" r:id="rId7"/>
    <p:sldId id="717" r:id="rId8"/>
    <p:sldId id="715" r:id="rId9"/>
    <p:sldId id="773" r:id="rId10"/>
    <p:sldId id="774" r:id="rId11"/>
    <p:sldId id="740" r:id="rId12"/>
    <p:sldId id="759" r:id="rId13"/>
    <p:sldId id="730" r:id="rId14"/>
    <p:sldId id="760" r:id="rId15"/>
    <p:sldId id="729" r:id="rId16"/>
    <p:sldId id="731" r:id="rId17"/>
    <p:sldId id="761" r:id="rId18"/>
    <p:sldId id="734" r:id="rId19"/>
    <p:sldId id="737" r:id="rId20"/>
    <p:sldId id="738" r:id="rId21"/>
    <p:sldId id="779" r:id="rId22"/>
    <p:sldId id="781" r:id="rId23"/>
    <p:sldId id="782" r:id="rId24"/>
    <p:sldId id="776" r:id="rId25"/>
    <p:sldId id="783" r:id="rId26"/>
    <p:sldId id="784" r:id="rId27"/>
    <p:sldId id="785" r:id="rId28"/>
    <p:sldId id="73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E7F"/>
    <a:srgbClr val="EBEBEB"/>
    <a:srgbClr val="007336"/>
    <a:srgbClr val="BF940D"/>
    <a:srgbClr val="002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35" autoAdjust="0"/>
  </p:normalViewPr>
  <p:slideViewPr>
    <p:cSldViewPr snapToGrid="0">
      <p:cViewPr varScale="1">
        <p:scale>
          <a:sx n="50" d="100"/>
          <a:sy n="50" d="100"/>
        </p:scale>
        <p:origin x="12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80281876530139"/>
          <c:y val="4.8670920445289173E-2"/>
          <c:w val="0.67944452620992601"/>
          <c:h val="0.83800049778260477"/>
        </c:manualLayout>
      </c:layout>
      <c:barChart>
        <c:barDir val="col"/>
        <c:grouping val="clustered"/>
        <c:varyColors val="0"/>
        <c:ser>
          <c:idx val="0"/>
          <c:order val="0"/>
          <c:tx>
            <c:strRef>
              <c:f>Sheet1!$B$1</c:f>
              <c:strCache>
                <c:ptCount val="1"/>
                <c:pt idx="0">
                  <c:v>Total Letting</c:v>
                </c:pt>
              </c:strCache>
            </c:strRef>
          </c:tx>
          <c:invertIfNegative val="0"/>
          <c:dLbls>
            <c:dLbl>
              <c:idx val="7"/>
              <c:spPr>
                <a:noFill/>
                <a:ln>
                  <a:noFill/>
                </a:ln>
                <a:effectLst/>
              </c:spPr>
              <c:txPr>
                <a:bodyPr wrap="square" lIns="38100" tIns="19050" rIns="38100" bIns="19050" anchor="ctr">
                  <a:spAutoFit/>
                </a:bodyPr>
                <a:lstStyle/>
                <a:p>
                  <a:pPr>
                    <a:defRPr b="0" i="0"/>
                  </a:pPr>
                  <a:endParaRPr lang="en-US"/>
                </a:p>
              </c:txPr>
              <c:showLegendKey val="0"/>
              <c:showVal val="1"/>
              <c:showCatName val="0"/>
              <c:showSerName val="0"/>
              <c:showPercent val="0"/>
              <c:showBubbleSize val="0"/>
              <c:extLst>
                <c:ext xmlns:c16="http://schemas.microsoft.com/office/drawing/2014/chart" uri="{C3380CC4-5D6E-409C-BE32-E72D297353CC}">
                  <c16:uniqueId val="{00000000-D17E-40FA-A319-902AA4CE3A89}"/>
                </c:ext>
              </c:extLst>
            </c:dLbl>
            <c:dLbl>
              <c:idx val="8"/>
              <c:spPr>
                <a:noFill/>
                <a:ln>
                  <a:noFill/>
                </a:ln>
                <a:effectLst/>
              </c:spPr>
              <c:txPr>
                <a:bodyPr wrap="square" lIns="38100" tIns="19050" rIns="38100" bIns="19050" anchor="ctr">
                  <a:spAutoFit/>
                </a:bodyPr>
                <a:lstStyle/>
                <a:p>
                  <a:pPr>
                    <a:defRPr b="0" i="1"/>
                  </a:pPr>
                  <a:endParaRPr lang="en-US"/>
                </a:p>
              </c:txPr>
              <c:showLegendKey val="0"/>
              <c:showVal val="1"/>
              <c:showCatName val="0"/>
              <c:showSerName val="0"/>
              <c:showPercent val="0"/>
              <c:showBubbleSize val="0"/>
              <c:extLst>
                <c:ext xmlns:c16="http://schemas.microsoft.com/office/drawing/2014/chart" uri="{C3380CC4-5D6E-409C-BE32-E72D297353CC}">
                  <c16:uniqueId val="{00000000-789D-44ED-ABA5-D9009F890F5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strCache>
            </c:strRef>
          </c:cat>
          <c:val>
            <c:numRef>
              <c:f>Sheet1!$B$2:$B$13</c:f>
              <c:numCache>
                <c:formatCode>General</c:formatCode>
                <c:ptCount val="12"/>
                <c:pt idx="0">
                  <c:v>92</c:v>
                </c:pt>
                <c:pt idx="1">
                  <c:v>97</c:v>
                </c:pt>
                <c:pt idx="2">
                  <c:v>76</c:v>
                </c:pt>
                <c:pt idx="3">
                  <c:v>52</c:v>
                </c:pt>
                <c:pt idx="4">
                  <c:v>33</c:v>
                </c:pt>
                <c:pt idx="5">
                  <c:v>49</c:v>
                </c:pt>
                <c:pt idx="6">
                  <c:v>65</c:v>
                </c:pt>
                <c:pt idx="7">
                  <c:v>103</c:v>
                </c:pt>
                <c:pt idx="8">
                  <c:v>75</c:v>
                </c:pt>
                <c:pt idx="9">
                  <c:v>56</c:v>
                </c:pt>
                <c:pt idx="10">
                  <c:v>71</c:v>
                </c:pt>
                <c:pt idx="11">
                  <c:v>118</c:v>
                </c:pt>
              </c:numCache>
            </c:numRef>
          </c:val>
          <c:extLst>
            <c:ext xmlns:c16="http://schemas.microsoft.com/office/drawing/2014/chart" uri="{C3380CC4-5D6E-409C-BE32-E72D297353CC}">
              <c16:uniqueId val="{00000000-F9A4-4060-9B01-F9EE8A4F5421}"/>
            </c:ext>
          </c:extLst>
        </c:ser>
        <c:ser>
          <c:idx val="1"/>
          <c:order val="1"/>
          <c:tx>
            <c:strRef>
              <c:f>Sheet1!$C$1</c:f>
              <c:strCache>
                <c:ptCount val="1"/>
                <c:pt idx="0">
                  <c:v>Total Amount ($ Million)</c:v>
                </c:pt>
              </c:strCache>
            </c:strRef>
          </c:tx>
          <c:invertIfNegative val="0"/>
          <c:dLbls>
            <c:dLbl>
              <c:idx val="7"/>
              <c:spPr>
                <a:noFill/>
                <a:ln>
                  <a:noFill/>
                </a:ln>
                <a:effectLst/>
              </c:spPr>
              <c:txPr>
                <a:bodyPr wrap="square" lIns="38100" tIns="19050" rIns="38100" bIns="19050" anchor="ctr">
                  <a:spAutoFit/>
                </a:bodyPr>
                <a:lstStyle/>
                <a:p>
                  <a:pPr>
                    <a:defRPr b="0" i="0"/>
                  </a:pPr>
                  <a:endParaRPr lang="en-US"/>
                </a:p>
              </c:txPr>
              <c:showLegendKey val="0"/>
              <c:showVal val="1"/>
              <c:showCatName val="0"/>
              <c:showSerName val="0"/>
              <c:showPercent val="0"/>
              <c:showBubbleSize val="0"/>
              <c:extLst>
                <c:ext xmlns:c16="http://schemas.microsoft.com/office/drawing/2014/chart" uri="{C3380CC4-5D6E-409C-BE32-E72D297353CC}">
                  <c16:uniqueId val="{00000001-D17E-40FA-A319-902AA4CE3A89}"/>
                </c:ext>
              </c:extLst>
            </c:dLbl>
            <c:dLbl>
              <c:idx val="8"/>
              <c:spPr>
                <a:noFill/>
                <a:ln>
                  <a:noFill/>
                </a:ln>
                <a:effectLst/>
              </c:spPr>
              <c:txPr>
                <a:bodyPr wrap="square" lIns="38100" tIns="19050" rIns="38100" bIns="19050" anchor="ctr">
                  <a:spAutoFit/>
                </a:bodyPr>
                <a:lstStyle/>
                <a:p>
                  <a:pPr>
                    <a:defRPr b="0" i="1"/>
                  </a:pPr>
                  <a:endParaRPr lang="en-US"/>
                </a:p>
              </c:txPr>
              <c:showLegendKey val="0"/>
              <c:showVal val="1"/>
              <c:showCatName val="0"/>
              <c:showSerName val="0"/>
              <c:showPercent val="0"/>
              <c:showBubbleSize val="0"/>
              <c:extLst>
                <c:ext xmlns:c16="http://schemas.microsoft.com/office/drawing/2014/chart" uri="{C3380CC4-5D6E-409C-BE32-E72D297353CC}">
                  <c16:uniqueId val="{00000001-789D-44ED-ABA5-D9009F890F5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2016</c:v>
                </c:pt>
                <c:pt idx="1">
                  <c:v>2017</c:v>
                </c:pt>
                <c:pt idx="2">
                  <c:v>2018</c:v>
                </c:pt>
                <c:pt idx="3">
                  <c:v>2019</c:v>
                </c:pt>
                <c:pt idx="4">
                  <c:v>2020</c:v>
                </c:pt>
                <c:pt idx="5">
                  <c:v>2021</c:v>
                </c:pt>
                <c:pt idx="6">
                  <c:v>2022</c:v>
                </c:pt>
                <c:pt idx="7">
                  <c:v>2023</c:v>
                </c:pt>
                <c:pt idx="8">
                  <c:v>2024</c:v>
                </c:pt>
                <c:pt idx="9">
                  <c:v>2025</c:v>
                </c:pt>
                <c:pt idx="10">
                  <c:v>2026*</c:v>
                </c:pt>
                <c:pt idx="11">
                  <c:v>2027*</c:v>
                </c:pt>
              </c:strCache>
            </c:strRef>
          </c:cat>
          <c:val>
            <c:numRef>
              <c:f>Sheet1!$C$2:$C$13</c:f>
              <c:numCache>
                <c:formatCode>"$"#,##0_);[Red]\("$"#,##0\)</c:formatCode>
                <c:ptCount val="12"/>
                <c:pt idx="0">
                  <c:v>227</c:v>
                </c:pt>
                <c:pt idx="1">
                  <c:v>210</c:v>
                </c:pt>
                <c:pt idx="2">
                  <c:v>350</c:v>
                </c:pt>
                <c:pt idx="3">
                  <c:v>288</c:v>
                </c:pt>
                <c:pt idx="4">
                  <c:v>137</c:v>
                </c:pt>
                <c:pt idx="5">
                  <c:v>260</c:v>
                </c:pt>
                <c:pt idx="6">
                  <c:v>199</c:v>
                </c:pt>
                <c:pt idx="7">
                  <c:v>470</c:v>
                </c:pt>
                <c:pt idx="8">
                  <c:v>417</c:v>
                </c:pt>
                <c:pt idx="9">
                  <c:v>123</c:v>
                </c:pt>
                <c:pt idx="10">
                  <c:v>642</c:v>
                </c:pt>
                <c:pt idx="11">
                  <c:v>430</c:v>
                </c:pt>
              </c:numCache>
            </c:numRef>
          </c:val>
          <c:extLst>
            <c:ext xmlns:c16="http://schemas.microsoft.com/office/drawing/2014/chart" uri="{C3380CC4-5D6E-409C-BE32-E72D297353CC}">
              <c16:uniqueId val="{00000001-F9A4-4060-9B01-F9EE8A4F5421}"/>
            </c:ext>
          </c:extLst>
        </c:ser>
        <c:dLbls>
          <c:showLegendKey val="0"/>
          <c:showVal val="0"/>
          <c:showCatName val="0"/>
          <c:showSerName val="0"/>
          <c:showPercent val="0"/>
          <c:showBubbleSize val="0"/>
        </c:dLbls>
        <c:gapWidth val="150"/>
        <c:axId val="311108400"/>
        <c:axId val="311108792"/>
      </c:barChart>
      <c:catAx>
        <c:axId val="311108400"/>
        <c:scaling>
          <c:orientation val="minMax"/>
        </c:scaling>
        <c:delete val="0"/>
        <c:axPos val="b"/>
        <c:numFmt formatCode="General" sourceLinked="1"/>
        <c:majorTickMark val="out"/>
        <c:minorTickMark val="none"/>
        <c:tickLblPos val="nextTo"/>
        <c:crossAx val="311108792"/>
        <c:crosses val="autoZero"/>
        <c:auto val="1"/>
        <c:lblAlgn val="ctr"/>
        <c:lblOffset val="100"/>
        <c:noMultiLvlLbl val="0"/>
      </c:catAx>
      <c:valAx>
        <c:axId val="311108792"/>
        <c:scaling>
          <c:orientation val="minMax"/>
          <c:max val="550"/>
          <c:min val="0"/>
        </c:scaling>
        <c:delete val="0"/>
        <c:axPos val="l"/>
        <c:majorGridlines/>
        <c:numFmt formatCode="General" sourceLinked="1"/>
        <c:majorTickMark val="out"/>
        <c:minorTickMark val="none"/>
        <c:tickLblPos val="nextTo"/>
        <c:crossAx val="311108400"/>
        <c:crosses val="autoZero"/>
        <c:crossBetween val="between"/>
      </c:valAx>
      <c:spPr>
        <a:noFill/>
        <a:ln w="25400">
          <a:solidFill>
            <a:schemeClr val="tx1"/>
          </a:solidFill>
        </a:ln>
      </c:spPr>
    </c:plotArea>
    <c:legend>
      <c:legendPos val="r"/>
      <c:layout>
        <c:manualLayout>
          <c:xMode val="edge"/>
          <c:yMode val="edge"/>
          <c:x val="0.82597112860892374"/>
          <c:y val="7.6990700894114431E-2"/>
          <c:w val="0.15386570122790597"/>
          <c:h val="0.28340483301656261"/>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0.54556</cdr:x>
      <cdr:y>0.08621</cdr:y>
    </cdr:from>
    <cdr:to>
      <cdr:x>0.65771</cdr:x>
      <cdr:y>0.15169</cdr:y>
    </cdr:to>
    <cdr:sp macro="" textlink="">
      <cdr:nvSpPr>
        <cdr:cNvPr id="3" name="TextBox 2"/>
        <cdr:cNvSpPr txBox="1"/>
      </cdr:nvSpPr>
      <cdr:spPr>
        <a:xfrm xmlns:a="http://schemas.openxmlformats.org/drawingml/2006/main">
          <a:off x="4448175" y="381000"/>
          <a:ext cx="914400" cy="2894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0.81818</cdr:x>
      <cdr:y>0.80775</cdr:y>
    </cdr:from>
    <cdr:to>
      <cdr:x>1</cdr:x>
      <cdr:y>0.85947</cdr:y>
    </cdr:to>
    <cdr:sp macro="" textlink="">
      <cdr:nvSpPr>
        <cdr:cNvPr id="2" name="TextBox 1">
          <a:extLst xmlns:a="http://schemas.openxmlformats.org/drawingml/2006/main">
            <a:ext uri="{FF2B5EF4-FFF2-40B4-BE49-F238E27FC236}">
              <a16:creationId xmlns:a16="http://schemas.microsoft.com/office/drawing/2014/main" id="{6FD3D2AF-60C7-4C5B-B4E7-13D89B998E5A}"/>
            </a:ext>
          </a:extLst>
        </cdr:cNvPr>
        <cdr:cNvSpPr txBox="1"/>
      </cdr:nvSpPr>
      <cdr:spPr>
        <a:xfrm xmlns:a="http://schemas.openxmlformats.org/drawingml/2006/main">
          <a:off x="6858000" y="3569923"/>
          <a:ext cx="1524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*Projection</a:t>
          </a:r>
        </a:p>
      </cdr:txBody>
    </cdr:sp>
  </cdr:relSizeAnchor>
  <cdr:relSizeAnchor xmlns:cdr="http://schemas.openxmlformats.org/drawingml/2006/chartDrawing">
    <cdr:from>
      <cdr:x>0.65396</cdr:x>
      <cdr:y>0.04285</cdr:y>
    </cdr:from>
    <cdr:to>
      <cdr:x>0.70833</cdr:x>
      <cdr:y>0.10084</cdr:y>
    </cdr:to>
    <cdr:sp macro="" textlink="">
      <cdr:nvSpPr>
        <cdr:cNvPr id="4" name="TextBox 3">
          <a:extLst xmlns:a="http://schemas.openxmlformats.org/drawingml/2006/main">
            <a:ext uri="{FF2B5EF4-FFF2-40B4-BE49-F238E27FC236}">
              <a16:creationId xmlns:a16="http://schemas.microsoft.com/office/drawing/2014/main" id="{ED78CD93-9AC8-1CDC-E714-E32F7B3F2D30}"/>
            </a:ext>
          </a:extLst>
        </cdr:cNvPr>
        <cdr:cNvSpPr txBox="1"/>
      </cdr:nvSpPr>
      <cdr:spPr>
        <a:xfrm xmlns:a="http://schemas.openxmlformats.org/drawingml/2006/main">
          <a:off x="7332435" y="218168"/>
          <a:ext cx="609600"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$642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090F1-5CEA-4C3F-BACF-747BAA6B5728}"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5D943-4E4F-4AEE-8406-6E1EA096C5A1}" type="slidenum">
              <a:rPr lang="en-US" smtClean="0"/>
              <a:t>‹#›</a:t>
            </a:fld>
            <a:endParaRPr lang="en-US"/>
          </a:p>
        </p:txBody>
      </p:sp>
    </p:spTree>
    <p:extLst>
      <p:ext uri="{BB962C8B-B14F-4D97-AF65-F5344CB8AC3E}">
        <p14:creationId xmlns:p14="http://schemas.microsoft.com/office/powerpoint/2010/main" val="254042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OVERVIEW</a:t>
            </a:r>
          </a:p>
          <a:p>
            <a:r>
              <a:rPr lang="en-US" dirty="0"/>
              <a:t>Staff Changes</a:t>
            </a:r>
          </a:p>
          <a:p>
            <a:r>
              <a:rPr lang="en-US" dirty="0"/>
              <a:t>QA\QC</a:t>
            </a:r>
          </a:p>
          <a:p>
            <a:r>
              <a:rPr lang="en-US" dirty="0"/>
              <a:t>FUTURE WORK - CRESSMAN </a:t>
            </a:r>
          </a:p>
        </p:txBody>
      </p:sp>
      <p:sp>
        <p:nvSpPr>
          <p:cNvPr id="4" name="Slide Number Placeholder 3"/>
          <p:cNvSpPr>
            <a:spLocks noGrp="1"/>
          </p:cNvSpPr>
          <p:nvPr>
            <p:ph type="sldNum" sz="quarter" idx="5"/>
          </p:nvPr>
        </p:nvSpPr>
        <p:spPr/>
        <p:txBody>
          <a:bodyPr/>
          <a:lstStyle/>
          <a:p>
            <a:fld id="{F775D943-4E4F-4AEE-8406-6E1EA096C5A1}" type="slidenum">
              <a:rPr lang="en-US" smtClean="0"/>
              <a:t>1</a:t>
            </a:fld>
            <a:endParaRPr lang="en-US"/>
          </a:p>
        </p:txBody>
      </p:sp>
    </p:spTree>
    <p:extLst>
      <p:ext uri="{BB962C8B-B14F-4D97-AF65-F5344CB8AC3E}">
        <p14:creationId xmlns:p14="http://schemas.microsoft.com/office/powerpoint/2010/main" val="3756058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I-80 - Section 17M Interstate Reconstruction Project is located in Monroe County. The purpose of this project is to reconstruct Interstate I-80 from segment 3040 (exit 303) in Stroud Township to segment 3074 (Exit 307) in the Borough of East Stroudsburg, Typical Section on I-80 shall include: 12’ travel lanes, 10’ inside shoulders, 12’ outside shoulders, and full interchange acceleration and deceleration lane lengths. Two lanes of traffic in each direction must be maintained on I-80 during construction activities. All structures over I-80 mainline are to be lengthened to accommodate four (4) lanes on I-80 at all times during construction activities and provide 16’ 6” vertical clearance. All structures carrying mainline I-80 will be evaluated for rehabilitation vs replacement options to include widening to accommodate the typical section specified above.</a:t>
            </a:r>
          </a:p>
        </p:txBody>
      </p:sp>
      <p:sp>
        <p:nvSpPr>
          <p:cNvPr id="4" name="Slide Number Placeholder 3"/>
          <p:cNvSpPr>
            <a:spLocks noGrp="1"/>
          </p:cNvSpPr>
          <p:nvPr>
            <p:ph type="sldNum" sz="quarter" idx="5"/>
          </p:nvPr>
        </p:nvSpPr>
        <p:spPr/>
        <p:txBody>
          <a:bodyPr/>
          <a:lstStyle/>
          <a:p>
            <a:fld id="{F775D943-4E4F-4AEE-8406-6E1EA096C5A1}" type="slidenum">
              <a:rPr lang="en-US" smtClean="0"/>
              <a:t>10</a:t>
            </a:fld>
            <a:endParaRPr lang="en-US"/>
          </a:p>
        </p:txBody>
      </p:sp>
    </p:spTree>
    <p:extLst>
      <p:ext uri="{BB962C8B-B14F-4D97-AF65-F5344CB8AC3E}">
        <p14:creationId xmlns:p14="http://schemas.microsoft.com/office/powerpoint/2010/main" val="1792584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the SR 80 Section 26M is the reconstruction of approximately 5 miles of Interstate 80 from the SR 4012 (Warner Street) Bridge, just east of Exit 299, through the SR 33 Interchange (Exit 302). The project includes a slight reconfiguration of the interchange to provide adequate mobility, eliminate weaving areas and extend acceleration/deceleration lane lengths, as well as rehabilitation or replacement of 3 mainline bridges, 5 overhead bridges and 1 ramp bridge, replacement or widening of 5 culverts, construction of rock cut/fill areas, adding new overhead signage, and updated Intelligent Transportation Systems (ITS). Two (2) lanes of traffic in each direction must be maintained on I-80 during construction activities</a:t>
            </a:r>
          </a:p>
        </p:txBody>
      </p:sp>
      <p:sp>
        <p:nvSpPr>
          <p:cNvPr id="4" name="Slide Number Placeholder 3"/>
          <p:cNvSpPr>
            <a:spLocks noGrp="1"/>
          </p:cNvSpPr>
          <p:nvPr>
            <p:ph type="sldNum" sz="quarter" idx="5"/>
          </p:nvPr>
        </p:nvSpPr>
        <p:spPr/>
        <p:txBody>
          <a:bodyPr/>
          <a:lstStyle/>
          <a:p>
            <a:fld id="{F775D943-4E4F-4AEE-8406-6E1EA096C5A1}" type="slidenum">
              <a:rPr lang="en-US" smtClean="0"/>
              <a:t>11</a:t>
            </a:fld>
            <a:endParaRPr lang="en-US"/>
          </a:p>
        </p:txBody>
      </p:sp>
    </p:spTree>
    <p:extLst>
      <p:ext uri="{BB962C8B-B14F-4D97-AF65-F5344CB8AC3E}">
        <p14:creationId xmlns:p14="http://schemas.microsoft.com/office/powerpoint/2010/main" val="236442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consists of highway reconstruction/widening of US 422 (West Shore Bypass) from the Buttonwood Street overpass to east of the I-176 interchange in </a:t>
            </a:r>
            <a:r>
              <a:rPr lang="en-US" err="1"/>
              <a:t>Cumru</a:t>
            </a:r>
            <a:r>
              <a:rPr lang="en-US"/>
              <a:t> and Exeter Townships, West Reading Borough, and the City of Reading, Berks County. The project length is approximately 5.01 miles. The project will include widening the roadway to accommodate three (3) travel lanes in each direction; full reconstruction of the Penn Street/Penn Avenue interchange and Lancaster Avenue interchange; partial reconstruction of the Bingaman Street Bridge and associated bicycle and pedestrian connections; replacement of the Schuylkill River Bridge and US 422 over Norfolk Southern Railroad bridges west of the I-176 interchange; reconstruction of the I-176 N to US 422 W on-ramp; and preventative maintenance activities on the US 422 bridges over Brentwood Drive, the Schuylkill River east of Lancaster Avenue, and the Schuylkill River.</a:t>
            </a:r>
          </a:p>
        </p:txBody>
      </p:sp>
      <p:sp>
        <p:nvSpPr>
          <p:cNvPr id="4" name="Slide Number Placeholder 3"/>
          <p:cNvSpPr>
            <a:spLocks noGrp="1"/>
          </p:cNvSpPr>
          <p:nvPr>
            <p:ph type="sldNum" sz="quarter" idx="5"/>
          </p:nvPr>
        </p:nvSpPr>
        <p:spPr/>
        <p:txBody>
          <a:bodyPr/>
          <a:lstStyle/>
          <a:p>
            <a:fld id="{F775D943-4E4F-4AEE-8406-6E1EA096C5A1}" type="slidenum">
              <a:rPr lang="en-US" smtClean="0"/>
              <a:t>12</a:t>
            </a:fld>
            <a:endParaRPr lang="en-US"/>
          </a:p>
        </p:txBody>
      </p:sp>
    </p:spTree>
    <p:extLst>
      <p:ext uri="{BB962C8B-B14F-4D97-AF65-F5344CB8AC3E}">
        <p14:creationId xmlns:p14="http://schemas.microsoft.com/office/powerpoint/2010/main" val="330549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proposed project consists of highway reconstruction/widening beginning east of Schaeffer Rd (T-757) to the Kutztown</a:t>
            </a:r>
          </a:p>
          <a:p>
            <a:r>
              <a:rPr lang="en-US"/>
              <a:t>bypass, excluding intersection improvements at Moselem Springs Rd (SR 662) (approximately 4 miles) in Maiden Creek, Richmond, and </a:t>
            </a:r>
            <a:r>
              <a:rPr lang="en-US" err="1"/>
              <a:t>Maxatawny</a:t>
            </a:r>
            <a:r>
              <a:rPr lang="en-US"/>
              <a:t> Townships, Berks County, PA. The improvements shall include widening the roadway to two (2) travel lanes in each direction with a center median barrier. Structure replacement at a Tributary to Moselem Creek and culvert lengthening are anticipated. Preliminary Engineering, Environmental Documentation, Final Design and Construction Services for these</a:t>
            </a:r>
          </a:p>
        </p:txBody>
      </p:sp>
      <p:sp>
        <p:nvSpPr>
          <p:cNvPr id="4" name="Slide Number Placeholder 3"/>
          <p:cNvSpPr>
            <a:spLocks noGrp="1"/>
          </p:cNvSpPr>
          <p:nvPr>
            <p:ph type="sldNum" sz="quarter" idx="5"/>
          </p:nvPr>
        </p:nvSpPr>
        <p:spPr/>
        <p:txBody>
          <a:bodyPr/>
          <a:lstStyle/>
          <a:p>
            <a:fld id="{F775D943-4E4F-4AEE-8406-6E1EA096C5A1}" type="slidenum">
              <a:rPr lang="en-US" smtClean="0"/>
              <a:t>13</a:t>
            </a:fld>
            <a:endParaRPr lang="en-US"/>
          </a:p>
        </p:txBody>
      </p:sp>
    </p:spTree>
    <p:extLst>
      <p:ext uri="{BB962C8B-B14F-4D97-AF65-F5344CB8AC3E}">
        <p14:creationId xmlns:p14="http://schemas.microsoft.com/office/powerpoint/2010/main" val="221406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project involves improvements to the SR 309/Center Valley Parkway intersection to address current and future congestion in</a:t>
            </a:r>
          </a:p>
          <a:p>
            <a:r>
              <a:rPr lang="en-US"/>
              <a:t>Upper Saucon Township, Lehigh County. It is anticipated that the existing signalized intersection will be converted into a full direction, grade separated interchange.</a:t>
            </a:r>
          </a:p>
        </p:txBody>
      </p:sp>
      <p:sp>
        <p:nvSpPr>
          <p:cNvPr id="4" name="Slide Number Placeholder 3"/>
          <p:cNvSpPr>
            <a:spLocks noGrp="1"/>
          </p:cNvSpPr>
          <p:nvPr>
            <p:ph type="sldNum" sz="quarter" idx="5"/>
          </p:nvPr>
        </p:nvSpPr>
        <p:spPr/>
        <p:txBody>
          <a:bodyPr/>
          <a:lstStyle/>
          <a:p>
            <a:fld id="{F775D943-4E4F-4AEE-8406-6E1EA096C5A1}" type="slidenum">
              <a:rPr lang="en-US" smtClean="0"/>
              <a:t>14</a:t>
            </a:fld>
            <a:endParaRPr lang="en-US"/>
          </a:p>
        </p:txBody>
      </p:sp>
    </p:spTree>
    <p:extLst>
      <p:ext uri="{BB962C8B-B14F-4D97-AF65-F5344CB8AC3E}">
        <p14:creationId xmlns:p14="http://schemas.microsoft.com/office/powerpoint/2010/main" val="396222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project involves the bridge rehabilitation of the historic Hill to Hill Bridge that carries State Route 378 over Lehigh River, Sand Island Park, D&amp;L Canal and Trail and several railroads in the Bethlehem, Northampton and Lehigh County. The project also includes widening of the southern end to minimize traffic congestion. Construction is expected to maintain the existing four-lanes of traffic as much as possible with short term restrictions required.</a:t>
            </a:r>
            <a:endParaRPr lang="en-US">
              <a:ea typeface="Calibri"/>
              <a:cs typeface="Calibri"/>
            </a:endParaRPr>
          </a:p>
        </p:txBody>
      </p:sp>
      <p:sp>
        <p:nvSpPr>
          <p:cNvPr id="4" name="Slide Number Placeholder 3"/>
          <p:cNvSpPr>
            <a:spLocks noGrp="1"/>
          </p:cNvSpPr>
          <p:nvPr>
            <p:ph type="sldNum" sz="quarter" idx="5"/>
          </p:nvPr>
        </p:nvSpPr>
        <p:spPr/>
        <p:txBody>
          <a:bodyPr/>
          <a:lstStyle/>
          <a:p>
            <a:fld id="{F775D943-4E4F-4AEE-8406-6E1EA096C5A1}" type="slidenum">
              <a:rPr lang="en-US" smtClean="0"/>
              <a:t>15</a:t>
            </a:fld>
            <a:endParaRPr lang="en-US"/>
          </a:p>
        </p:txBody>
      </p:sp>
    </p:spTree>
    <p:extLst>
      <p:ext uri="{BB962C8B-B14F-4D97-AF65-F5344CB8AC3E}">
        <p14:creationId xmlns:p14="http://schemas.microsoft.com/office/powerpoint/2010/main" val="213161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project, Design / Bid / Build, involves complete reconstruction and possible widening and/or addition of truck</a:t>
            </a:r>
          </a:p>
          <a:p>
            <a:r>
              <a:rPr lang="en-US"/>
              <a:t>climbing lanes on Interstate 78 from the Berks County/Lehigh County line to just east of the SR 100 interchange in Weisenberg and Upper Macungie Townships. The project also includes the</a:t>
            </a:r>
            <a:endParaRPr lang="en-US">
              <a:ea typeface="Calibri"/>
              <a:cs typeface="Calibri"/>
            </a:endParaRPr>
          </a:p>
          <a:p>
            <a:r>
              <a:rPr lang="en-US"/>
              <a:t>reconstruction of the I-78/SR 100 interchange and the addition of the SR 78/Adams</a:t>
            </a:r>
          </a:p>
        </p:txBody>
      </p:sp>
      <p:sp>
        <p:nvSpPr>
          <p:cNvPr id="4" name="Slide Number Placeholder 3"/>
          <p:cNvSpPr>
            <a:spLocks noGrp="1"/>
          </p:cNvSpPr>
          <p:nvPr>
            <p:ph type="sldNum" sz="quarter" idx="5"/>
          </p:nvPr>
        </p:nvSpPr>
        <p:spPr/>
        <p:txBody>
          <a:bodyPr/>
          <a:lstStyle/>
          <a:p>
            <a:fld id="{F775D943-4E4F-4AEE-8406-6E1EA096C5A1}" type="slidenum">
              <a:rPr lang="en-US" smtClean="0"/>
              <a:t>16</a:t>
            </a:fld>
            <a:endParaRPr lang="en-US"/>
          </a:p>
        </p:txBody>
      </p:sp>
    </p:spTree>
    <p:extLst>
      <p:ext uri="{BB962C8B-B14F-4D97-AF65-F5344CB8AC3E}">
        <p14:creationId xmlns:p14="http://schemas.microsoft.com/office/powerpoint/2010/main" val="601074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RKK Designer </a:t>
            </a:r>
            <a:r>
              <a:rPr lang="en-US"/>
              <a:t>The SR 22 Sec 15M project includes the upgrade of the SR 22-SR 191 interchange. The interchange is currently congested and has</a:t>
            </a:r>
          </a:p>
          <a:p>
            <a:r>
              <a:rPr lang="en-US"/>
              <a:t>substandard geometry making it difficult for trucks to maneuver through the interchange. Work includes improved acceleration and deceleration lanes for the ramps, replacement of the SR 22</a:t>
            </a:r>
            <a:endParaRPr lang="en-US">
              <a:ea typeface="Calibri"/>
              <a:cs typeface="Calibri"/>
            </a:endParaRPr>
          </a:p>
          <a:p>
            <a:r>
              <a:rPr lang="en-US"/>
              <a:t>Bridge over Monocacy Creek and SR 191, realign the ramps to accommodate truck movements, additional capacity along SR 191 through the interchange, replacement or widening</a:t>
            </a:r>
          </a:p>
        </p:txBody>
      </p:sp>
      <p:sp>
        <p:nvSpPr>
          <p:cNvPr id="4" name="Slide Number Placeholder 3"/>
          <p:cNvSpPr>
            <a:spLocks noGrp="1"/>
          </p:cNvSpPr>
          <p:nvPr>
            <p:ph type="sldNum" sz="quarter" idx="5"/>
          </p:nvPr>
        </p:nvSpPr>
        <p:spPr/>
        <p:txBody>
          <a:bodyPr/>
          <a:lstStyle/>
          <a:p>
            <a:fld id="{F775D943-4E4F-4AEE-8406-6E1EA096C5A1}" type="slidenum">
              <a:rPr lang="en-US" smtClean="0"/>
              <a:t>17</a:t>
            </a:fld>
            <a:endParaRPr lang="en-US"/>
          </a:p>
        </p:txBody>
      </p:sp>
    </p:spTree>
    <p:extLst>
      <p:ext uri="{BB962C8B-B14F-4D97-AF65-F5344CB8AC3E}">
        <p14:creationId xmlns:p14="http://schemas.microsoft.com/office/powerpoint/2010/main" val="373060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Upon environmental clearance, the corridor will be broken up into 4 breakout projects:</a:t>
            </a:r>
          </a:p>
          <a:p>
            <a:pPr marL="628650" marR="0" lvl="1"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MPMS 117610 - SR 22 Fullerton Interchange</a:t>
            </a:r>
          </a:p>
          <a:p>
            <a:pPr marL="1085850" marR="0" lvl="2"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Fall 2029 let planned</a:t>
            </a:r>
          </a:p>
          <a:p>
            <a:pPr marL="1085850" marR="0" lvl="2"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MPMS 94873 Fifth Street Bridge will be bundled with it since it will allow for more flexibility in construction staging</a:t>
            </a:r>
          </a:p>
          <a:p>
            <a:pPr marL="628650" marR="0" lvl="1"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MPMS 119690 - SR 22: Lehigh River Bridge to Airport Road (though we are considering extending 3</a:t>
            </a:r>
            <a:r>
              <a:rPr lang="en-US" sz="1200" b="0" i="0" baseline="30000">
                <a:solidFill>
                  <a:srgbClr val="242424"/>
                </a:solidFill>
                <a:effectLst/>
                <a:latin typeface="Aptos" panose="020B0004020202020204" pitchFamily="34" charset="0"/>
              </a:rPr>
              <a:t>rd</a:t>
            </a:r>
            <a:r>
              <a:rPr lang="en-US" sz="1200" b="0" i="0">
                <a:solidFill>
                  <a:srgbClr val="242424"/>
                </a:solidFill>
                <a:effectLst/>
                <a:latin typeface="Aptos" panose="020B0004020202020204" pitchFamily="34" charset="0"/>
              </a:rPr>
              <a:t> westbound to SR 378 on-ramp</a:t>
            </a:r>
          </a:p>
          <a:p>
            <a:pPr marL="1085850" marR="0" lvl="2"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Just received $6 million to complete engineering</a:t>
            </a:r>
          </a:p>
          <a:p>
            <a:pPr marL="1085850" marR="0" lvl="2"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Projecting a Fall 2029 let, possibly bundling with Fullerton Interchange</a:t>
            </a:r>
          </a:p>
          <a:p>
            <a:pPr marL="628650" marR="0" lvl="1"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MPMS 110076 - Jordan Creek Bridge Replacement</a:t>
            </a:r>
          </a:p>
          <a:p>
            <a:pPr marL="1085850" marR="0" lvl="2"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MacArthur Road over Jordan Creek just south of the Route 22 interchange</a:t>
            </a:r>
          </a:p>
          <a:p>
            <a:pPr marL="1085850" marR="0" lvl="2"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Fall 2029 let planned</a:t>
            </a:r>
          </a:p>
          <a:p>
            <a:pPr marL="628650" marR="0" lvl="1"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MPMS 96384 - US 22 Widening (15</a:t>
            </a:r>
            <a:r>
              <a:rPr lang="en-US" sz="1200" b="0" i="0" baseline="30000">
                <a:solidFill>
                  <a:srgbClr val="242424"/>
                </a:solidFill>
                <a:effectLst/>
                <a:latin typeface="Aptos" panose="020B0004020202020204" pitchFamily="34" charset="0"/>
              </a:rPr>
              <a:t>th</a:t>
            </a:r>
            <a:r>
              <a:rPr lang="en-US" sz="1200" b="0" i="0">
                <a:solidFill>
                  <a:srgbClr val="242424"/>
                </a:solidFill>
                <a:effectLst/>
                <a:latin typeface="Aptos" panose="020B0004020202020204" pitchFamily="34" charset="0"/>
              </a:rPr>
              <a:t> Street Interchange through MacArthur Road including DDI interchange at MacArthur Road)</a:t>
            </a:r>
          </a:p>
          <a:p>
            <a:pPr marL="1085850" marR="0" lvl="2" indent="-171450" algn="l">
              <a:spcBef>
                <a:spcPts val="0"/>
              </a:spcBef>
              <a:spcAft>
                <a:spcPts val="0"/>
              </a:spcAft>
              <a:buFont typeface="Arial" panose="020B0604020202020204" pitchFamily="34" charset="0"/>
              <a:buChar char="•"/>
            </a:pPr>
            <a:r>
              <a:rPr lang="en-US" sz="1200" b="0" i="0">
                <a:solidFill>
                  <a:srgbClr val="242424"/>
                </a:solidFill>
                <a:effectLst/>
                <a:latin typeface="Aptos" panose="020B0004020202020204" pitchFamily="34" charset="0"/>
              </a:rPr>
              <a:t>Currently projected for a 2035 let, but may also be accelerated</a:t>
            </a:r>
          </a:p>
          <a:p>
            <a:pPr marL="0" marR="0" indent="0" algn="l">
              <a:spcBef>
                <a:spcPts val="0"/>
              </a:spcBef>
              <a:spcAft>
                <a:spcPts val="0"/>
              </a:spcAft>
              <a:buFont typeface="Arial" panose="020B0604020202020204" pitchFamily="34" charset="0"/>
              <a:buNone/>
            </a:pPr>
            <a:endParaRPr lang="en-US" sz="1200" b="0" i="0">
              <a:solidFill>
                <a:srgbClr val="242424"/>
              </a:solidFill>
              <a:effectLst/>
              <a:latin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18</a:t>
            </a:fld>
            <a:endParaRPr lang="en-US"/>
          </a:p>
        </p:txBody>
      </p:sp>
    </p:spTree>
    <p:extLst>
      <p:ext uri="{BB962C8B-B14F-4D97-AF65-F5344CB8AC3E}">
        <p14:creationId xmlns:p14="http://schemas.microsoft.com/office/powerpoint/2010/main" val="3022583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Tahoma" panose="020B0604030504040204" pitchFamily="34" charset="0"/>
              </a:rPr>
              <a:t>This project will begin with a study to identify potential improvements/alternatives to the SR 183 (Pottsville Street) and SR 901 (North </a:t>
            </a:r>
            <a:r>
              <a:rPr lang="en-US" sz="1800" err="1">
                <a:solidFill>
                  <a:srgbClr val="000000"/>
                </a:solidFill>
                <a:effectLst/>
                <a:latin typeface="Tahoma" panose="020B0604030504040204" pitchFamily="34" charset="0"/>
              </a:rPr>
              <a:t>Sillyman</a:t>
            </a:r>
            <a:r>
              <a:rPr lang="en-US" sz="1800">
                <a:solidFill>
                  <a:srgbClr val="000000"/>
                </a:solidFill>
                <a:effectLst/>
                <a:latin typeface="Tahoma" panose="020B0604030504040204" pitchFamily="34" charset="0"/>
              </a:rPr>
              <a:t> Street) intersection in Cressona Borough, Schuylkill County to address safety and congestion. Concerns are related to long queue lengths at the existing signalized intersection, truck turning movements, and high speeds.</a:t>
            </a:r>
          </a:p>
          <a:p>
            <a:endParaRPr lang="en-US" sz="1800">
              <a:solidFill>
                <a:srgbClr val="000000"/>
              </a:solidFill>
              <a:effectLst/>
              <a:latin typeface="Tahoma" panose="020B0604030504040204" pitchFamily="34" charset="0"/>
            </a:endParaRPr>
          </a:p>
          <a:p>
            <a:r>
              <a:rPr lang="en-US" sz="1800">
                <a:solidFill>
                  <a:srgbClr val="000000"/>
                </a:solidFill>
                <a:effectLst/>
                <a:latin typeface="Tahoma" panose="020B0604030504040204" pitchFamily="34" charset="0"/>
              </a:rPr>
              <a:t>The limits of the study include SR 61 to SR 901 north to </a:t>
            </a:r>
            <a:r>
              <a:rPr lang="en-US" sz="1800" err="1">
                <a:solidFill>
                  <a:srgbClr val="000000"/>
                </a:solidFill>
                <a:effectLst/>
                <a:latin typeface="Tahoma" panose="020B0604030504040204" pitchFamily="34" charset="0"/>
              </a:rPr>
              <a:t>Mengle</a:t>
            </a:r>
            <a:r>
              <a:rPr lang="en-US" sz="1800">
                <a:solidFill>
                  <a:srgbClr val="000000"/>
                </a:solidFill>
                <a:effectLst/>
                <a:latin typeface="Tahoma" panose="020B0604030504040204" pitchFamily="34" charset="0"/>
              </a:rPr>
              <a:t> Street, and SR 183 south just past the railroad bridge.</a:t>
            </a:r>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19</a:t>
            </a:fld>
            <a:endParaRPr lang="en-US"/>
          </a:p>
        </p:txBody>
      </p:sp>
    </p:spTree>
    <p:extLst>
      <p:ext uri="{BB962C8B-B14F-4D97-AF65-F5344CB8AC3E}">
        <p14:creationId xmlns:p14="http://schemas.microsoft.com/office/powerpoint/2010/main" val="408201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Berks County			ECMS#85650</a:t>
            </a:r>
          </a:p>
          <a:p>
            <a:r>
              <a:rPr lang="en-US"/>
              <a:t>Contractor: </a:t>
            </a:r>
            <a:r>
              <a:rPr lang="en-US" err="1"/>
              <a:t>CriLon</a:t>
            </a:r>
            <a:r>
              <a:rPr lang="en-US"/>
              <a:t> Corp </a:t>
            </a:r>
          </a:p>
          <a:p>
            <a:r>
              <a:rPr lang="en-US"/>
              <a:t>Designer: Larson Design Group, Inc</a:t>
            </a:r>
          </a:p>
          <a:p>
            <a:r>
              <a:rPr lang="en-US"/>
              <a:t>IIC: </a:t>
            </a:r>
            <a:r>
              <a:rPr lang="en-US" b="0" i="0">
                <a:solidFill>
                  <a:srgbClr val="000000"/>
                </a:solidFill>
                <a:effectLst/>
                <a:latin typeface="Arial" panose="020B0604020202020204" pitchFamily="34" charset="0"/>
              </a:rPr>
              <a:t>Dalia, Brandon J.</a:t>
            </a:r>
            <a:endParaRPr lang="en-US"/>
          </a:p>
          <a:p>
            <a:r>
              <a:rPr lang="en-US"/>
              <a:t>CI Firm: CDR </a:t>
            </a:r>
          </a:p>
          <a:p>
            <a:r>
              <a:rPr lang="en-US"/>
              <a:t>Completion: 12/12/2025</a:t>
            </a:r>
          </a:p>
          <a:p>
            <a:r>
              <a:rPr lang="en-US"/>
              <a:t>ECMS# 85650 </a:t>
            </a:r>
            <a:r>
              <a:rPr lang="en-US" b="1"/>
              <a:t>Box Bundle </a:t>
            </a:r>
          </a:p>
        </p:txBody>
      </p:sp>
      <p:sp>
        <p:nvSpPr>
          <p:cNvPr id="4" name="Slide Number Placeholder 3"/>
          <p:cNvSpPr>
            <a:spLocks noGrp="1"/>
          </p:cNvSpPr>
          <p:nvPr>
            <p:ph type="sldNum" sz="quarter" idx="5"/>
          </p:nvPr>
        </p:nvSpPr>
        <p:spPr/>
        <p:txBody>
          <a:bodyPr/>
          <a:lstStyle/>
          <a:p>
            <a:fld id="{F775D943-4E4F-4AEE-8406-6E1EA096C5A1}" type="slidenum">
              <a:rPr lang="en-US" smtClean="0"/>
              <a:t>2</a:t>
            </a:fld>
            <a:endParaRPr lang="en-US"/>
          </a:p>
        </p:txBody>
      </p:sp>
    </p:spTree>
    <p:extLst>
      <p:ext uri="{BB962C8B-B14F-4D97-AF65-F5344CB8AC3E}">
        <p14:creationId xmlns:p14="http://schemas.microsoft.com/office/powerpoint/2010/main" val="3823183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 4003 Main St - 21st St to Cherryville Rd - </a:t>
            </a:r>
            <a:r>
              <a:rPr lang="en-US" dirty="0" err="1"/>
              <a:t>AutoDesk</a:t>
            </a:r>
            <a:r>
              <a:rPr lang="en-US" dirty="0"/>
              <a:t> Pilot  (First PennDOT Pilot Project</a:t>
            </a:r>
          </a:p>
          <a:p>
            <a:r>
              <a:rPr lang="en-US" dirty="0"/>
              <a:t>Ben Titus Rd to Lofty Hill - </a:t>
            </a:r>
            <a:r>
              <a:rPr lang="en-US" dirty="0" err="1"/>
              <a:t>AutoDesk</a:t>
            </a:r>
            <a:r>
              <a:rPr lang="en-US" dirty="0"/>
              <a:t> Pilot (</a:t>
            </a:r>
            <a:r>
              <a:rPr lang="en-US" dirty="0" err="1"/>
              <a:t>PennDOTs</a:t>
            </a:r>
            <a:r>
              <a:rPr lang="en-US" dirty="0"/>
              <a:t> 2</a:t>
            </a:r>
            <a:r>
              <a:rPr lang="en-US" baseline="30000" dirty="0"/>
              <a:t>nd</a:t>
            </a:r>
            <a:r>
              <a:rPr lang="en-US" dirty="0"/>
              <a:t> Pilot</a:t>
            </a:r>
          </a:p>
          <a:p>
            <a:r>
              <a:rPr lang="pt-BR" dirty="0"/>
              <a:t>PA 33 Median Barrier SR 2002 to SR 200</a:t>
            </a:r>
            <a:r>
              <a:rPr lang="en-US" dirty="0"/>
              <a:t>8 </a:t>
            </a:r>
          </a:p>
          <a:p>
            <a:r>
              <a:rPr lang="en-US" dirty="0"/>
              <a:t>PPCC PennDOT Project Collaboration Cetner to PPCC Project Delivery Collaboration Center - </a:t>
            </a:r>
          </a:p>
        </p:txBody>
      </p:sp>
      <p:sp>
        <p:nvSpPr>
          <p:cNvPr id="4" name="Slide Number Placeholder 3"/>
          <p:cNvSpPr>
            <a:spLocks noGrp="1"/>
          </p:cNvSpPr>
          <p:nvPr>
            <p:ph type="sldNum" sz="quarter" idx="5"/>
          </p:nvPr>
        </p:nvSpPr>
        <p:spPr/>
        <p:txBody>
          <a:bodyPr/>
          <a:lstStyle/>
          <a:p>
            <a:fld id="{F775D943-4E4F-4AEE-8406-6E1EA096C5A1}" type="slidenum">
              <a:rPr lang="en-US" smtClean="0"/>
              <a:t>20</a:t>
            </a:fld>
            <a:endParaRPr lang="en-US"/>
          </a:p>
        </p:txBody>
      </p:sp>
    </p:spTree>
    <p:extLst>
      <p:ext uri="{BB962C8B-B14F-4D97-AF65-F5344CB8AC3E}">
        <p14:creationId xmlns:p14="http://schemas.microsoft.com/office/powerpoint/2010/main" val="167237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SR 61-15M           Also Center Valley Parkway, I-80 (Roll Plots)</a:t>
            </a:r>
          </a:p>
          <a:p>
            <a:pPr algn="l"/>
            <a:r>
              <a:rPr lang="en-US" sz="1200" u="sng"/>
              <a:t>Project Overview:</a:t>
            </a:r>
            <a:endParaRPr lang="en-US" sz="1200" u="sng">
              <a:ea typeface="Calibri"/>
              <a:cs typeface="Calibri"/>
            </a:endParaRPr>
          </a:p>
          <a:p>
            <a:pPr marL="342900" indent="-342900" algn="l">
              <a:buFont typeface="Arial" panose="020B0604020202020204" pitchFamily="34" charset="0"/>
              <a:buChar char="•"/>
            </a:pPr>
            <a:r>
              <a:rPr lang="en-US" sz="1200"/>
              <a:t>In Final Design</a:t>
            </a:r>
            <a:endParaRPr lang="en-US" sz="1200">
              <a:ea typeface="Calibri"/>
              <a:cs typeface="Calibri"/>
            </a:endParaRPr>
          </a:p>
          <a:p>
            <a:pPr marL="342900" indent="-342900" algn="l">
              <a:buFont typeface="Arial" panose="020B0604020202020204" pitchFamily="34" charset="0"/>
              <a:buChar char="•"/>
            </a:pPr>
            <a:r>
              <a:rPr lang="en-US" sz="1200"/>
              <a:t>Anticipated Let Date: 03/26/26</a:t>
            </a:r>
            <a:endParaRPr lang="en-US" sz="1200">
              <a:ea typeface="Calibri"/>
              <a:cs typeface="Calibri"/>
            </a:endParaRPr>
          </a:p>
          <a:p>
            <a:pPr marL="342900" indent="-342900" algn="l">
              <a:buFont typeface="Arial" panose="020B0604020202020204" pitchFamily="34" charset="0"/>
              <a:buChar char="•"/>
            </a:pPr>
            <a:r>
              <a:rPr lang="en-US" sz="1200"/>
              <a:t>Approx. 1.5 Mi Mill &amp; Overlay</a:t>
            </a:r>
            <a:endParaRPr lang="en-US" sz="1200">
              <a:ea typeface="Calibri"/>
              <a:cs typeface="Calibri"/>
            </a:endParaRPr>
          </a:p>
          <a:p>
            <a:pPr marL="342900" indent="-342900" algn="l">
              <a:buFont typeface="Arial" panose="020B0604020202020204" pitchFamily="34" charset="0"/>
              <a:buChar char="•"/>
            </a:pPr>
            <a:r>
              <a:rPr lang="en-US" sz="1200"/>
              <a:t>Extension of Hawk Ridge Drive</a:t>
            </a:r>
            <a:endParaRPr lang="en-US" sz="1200">
              <a:ea typeface="Calibri"/>
              <a:cs typeface="Calibri"/>
            </a:endParaRPr>
          </a:p>
          <a:p>
            <a:pPr marL="342900" indent="-342900" algn="l">
              <a:buFont typeface="Arial" panose="020B0604020202020204" pitchFamily="34" charset="0"/>
              <a:buChar char="•"/>
            </a:pPr>
            <a:r>
              <a:rPr lang="en-US" sz="1200"/>
              <a:t>Two (2) retaining walls</a:t>
            </a:r>
            <a:endParaRPr lang="en-US" sz="1200">
              <a:ea typeface="Calibri"/>
              <a:cs typeface="Calibri"/>
            </a:endParaRPr>
          </a:p>
          <a:p>
            <a:pPr marL="342900" indent="-342900" algn="l">
              <a:buFont typeface="Arial" panose="020B0604020202020204" pitchFamily="34" charset="0"/>
              <a:buChar char="•"/>
            </a:pPr>
            <a:r>
              <a:rPr lang="en-US" sz="1200"/>
              <a:t>Installation of Median Barrier</a:t>
            </a:r>
            <a:endParaRPr lang="en-US" sz="1200">
              <a:ea typeface="Calibri"/>
              <a:cs typeface="Calibri"/>
            </a:endParaRPr>
          </a:p>
          <a:p>
            <a:pPr marL="342900" indent="-342900" algn="l">
              <a:buFont typeface="Arial" panose="020B0604020202020204" pitchFamily="34" charset="0"/>
              <a:buChar char="•"/>
            </a:pPr>
            <a:r>
              <a:rPr lang="en-US" sz="1200"/>
              <a:t>Access Management throughout corridor</a:t>
            </a:r>
            <a:endParaRPr lang="en-US" sz="1200">
              <a:ea typeface="Calibri"/>
              <a:cs typeface="Calibri"/>
            </a:endParaRPr>
          </a:p>
          <a:p>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21</a:t>
            </a:fld>
            <a:endParaRPr lang="en-US"/>
          </a:p>
        </p:txBody>
      </p:sp>
    </p:spTree>
    <p:extLst>
      <p:ext uri="{BB962C8B-B14F-4D97-AF65-F5344CB8AC3E}">
        <p14:creationId xmlns:p14="http://schemas.microsoft.com/office/powerpoint/2010/main" val="238825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 issued 08/07/2025</a:t>
            </a:r>
          </a:p>
          <a:p>
            <a:r>
              <a:rPr lang="en-US" dirty="0"/>
              <a:t>SR 1001 PTC OH Bridge Replacement: Digital Delivery</a:t>
            </a:r>
          </a:p>
        </p:txBody>
      </p:sp>
      <p:sp>
        <p:nvSpPr>
          <p:cNvPr id="4" name="Slide Number Placeholder 3"/>
          <p:cNvSpPr>
            <a:spLocks noGrp="1"/>
          </p:cNvSpPr>
          <p:nvPr>
            <p:ph type="sldNum" sz="quarter" idx="5"/>
          </p:nvPr>
        </p:nvSpPr>
        <p:spPr/>
        <p:txBody>
          <a:bodyPr/>
          <a:lstStyle/>
          <a:p>
            <a:fld id="{F775D943-4E4F-4AEE-8406-6E1EA096C5A1}" type="slidenum">
              <a:rPr lang="en-US" smtClean="0"/>
              <a:t>22</a:t>
            </a:fld>
            <a:endParaRPr lang="en-US"/>
          </a:p>
        </p:txBody>
      </p:sp>
    </p:spTree>
    <p:extLst>
      <p:ext uri="{BB962C8B-B14F-4D97-AF65-F5344CB8AC3E}">
        <p14:creationId xmlns:p14="http://schemas.microsoft.com/office/powerpoint/2010/main" val="370415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3</a:t>
            </a:fld>
            <a:endParaRPr lang="en-US"/>
          </a:p>
        </p:txBody>
      </p:sp>
    </p:spTree>
    <p:extLst>
      <p:ext uri="{BB962C8B-B14F-4D97-AF65-F5344CB8AC3E}">
        <p14:creationId xmlns:p14="http://schemas.microsoft.com/office/powerpoint/2010/main" val="426055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as of 01/30/2026</a:t>
            </a:r>
          </a:p>
        </p:txBody>
      </p:sp>
      <p:sp>
        <p:nvSpPr>
          <p:cNvPr id="4" name="Slide Number Placeholder 3"/>
          <p:cNvSpPr>
            <a:spLocks noGrp="1"/>
          </p:cNvSpPr>
          <p:nvPr>
            <p:ph type="sldNum" sz="quarter" idx="5"/>
          </p:nvPr>
        </p:nvSpPr>
        <p:spPr/>
        <p:txBody>
          <a:bodyPr/>
          <a:lstStyle/>
          <a:p>
            <a:fld id="{F775D943-4E4F-4AEE-8406-6E1EA096C5A1}" type="slidenum">
              <a:rPr lang="en-US" smtClean="0"/>
              <a:t>4</a:t>
            </a:fld>
            <a:endParaRPr lang="en-US"/>
          </a:p>
        </p:txBody>
      </p:sp>
    </p:spTree>
    <p:extLst>
      <p:ext uri="{BB962C8B-B14F-4D97-AF65-F5344CB8AC3E}">
        <p14:creationId xmlns:p14="http://schemas.microsoft.com/office/powerpoint/2010/main" val="381161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5</a:t>
            </a:fld>
            <a:endParaRPr lang="en-US"/>
          </a:p>
        </p:txBody>
      </p:sp>
    </p:spTree>
    <p:extLst>
      <p:ext uri="{BB962C8B-B14F-4D97-AF65-F5344CB8AC3E}">
        <p14:creationId xmlns:p14="http://schemas.microsoft.com/office/powerpoint/2010/main" val="94245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6</a:t>
            </a:fld>
            <a:endParaRPr lang="en-US"/>
          </a:p>
        </p:txBody>
      </p:sp>
    </p:spTree>
    <p:extLst>
      <p:ext uri="{BB962C8B-B14F-4D97-AF65-F5344CB8AC3E}">
        <p14:creationId xmlns:p14="http://schemas.microsoft.com/office/powerpoint/2010/main" val="418469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7</a:t>
            </a:fld>
            <a:endParaRPr lang="en-US"/>
          </a:p>
        </p:txBody>
      </p:sp>
    </p:spTree>
    <p:extLst>
      <p:ext uri="{BB962C8B-B14F-4D97-AF65-F5344CB8AC3E}">
        <p14:creationId xmlns:p14="http://schemas.microsoft.com/office/powerpoint/2010/main" val="418469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8</a:t>
            </a:fld>
            <a:endParaRPr lang="en-US"/>
          </a:p>
        </p:txBody>
      </p:sp>
    </p:spTree>
    <p:extLst>
      <p:ext uri="{BB962C8B-B14F-4D97-AF65-F5344CB8AC3E}">
        <p14:creationId xmlns:p14="http://schemas.microsoft.com/office/powerpoint/2010/main" val="311493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75D943-4E4F-4AEE-8406-6E1EA096C5A1}" type="slidenum">
              <a:rPr lang="en-US" smtClean="0"/>
              <a:t>9</a:t>
            </a:fld>
            <a:endParaRPr lang="en-US"/>
          </a:p>
        </p:txBody>
      </p:sp>
    </p:spTree>
    <p:extLst>
      <p:ext uri="{BB962C8B-B14F-4D97-AF65-F5344CB8AC3E}">
        <p14:creationId xmlns:p14="http://schemas.microsoft.com/office/powerpoint/2010/main" val="2018460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792EFE-72A6-4297-B321-59C62207BF55}"/>
              </a:ext>
            </a:extLst>
          </p:cNvPr>
          <p:cNvSpPr/>
          <p:nvPr userDrawn="1"/>
        </p:nvSpPr>
        <p:spPr>
          <a:xfrm>
            <a:off x="0" y="0"/>
            <a:ext cx="12192000" cy="6858000"/>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BFAD0-C4E6-45DF-9D61-6D7CB3552998}"/>
              </a:ext>
            </a:extLst>
          </p:cNvPr>
          <p:cNvSpPr>
            <a:spLocks noGrp="1"/>
          </p:cNvSpPr>
          <p:nvPr>
            <p:ph type="ctrTitle"/>
          </p:nvPr>
        </p:nvSpPr>
        <p:spPr>
          <a:xfrm>
            <a:off x="411606" y="36870"/>
            <a:ext cx="11335484" cy="2387600"/>
          </a:xfrm>
        </p:spPr>
        <p:txBody>
          <a:bodyPr anchor="b">
            <a:normAutofit/>
          </a:bodyPr>
          <a:lstStyle>
            <a:lvl1pPr algn="l">
              <a:lnSpc>
                <a:spcPct val="100000"/>
              </a:lnSpc>
              <a:defRPr sz="6000" cap="all" baseline="0">
                <a:solidFill>
                  <a:schemeClr val="bg1"/>
                </a:solidFill>
                <a:latin typeface="Arial Black" panose="020B0A040201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7E9367C5-9FE7-48CB-9F0A-DA64664E2B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9855" y="6170177"/>
            <a:ext cx="1922008" cy="393854"/>
          </a:xfrm>
          <a:prstGeom prst="rect">
            <a:avLst/>
          </a:prstGeom>
        </p:spPr>
      </p:pic>
      <p:sp>
        <p:nvSpPr>
          <p:cNvPr id="12" name="Text Placeholder 11">
            <a:extLst>
              <a:ext uri="{FF2B5EF4-FFF2-40B4-BE49-F238E27FC236}">
                <a16:creationId xmlns:a16="http://schemas.microsoft.com/office/drawing/2014/main" id="{BBE782EC-B3C4-4D0E-8FF3-B823A47CE1AB}"/>
              </a:ext>
            </a:extLst>
          </p:cNvPr>
          <p:cNvSpPr>
            <a:spLocks noGrp="1"/>
          </p:cNvSpPr>
          <p:nvPr>
            <p:ph type="body" sz="quarter" idx="11" hasCustomPrompt="1"/>
          </p:nvPr>
        </p:nvSpPr>
        <p:spPr>
          <a:xfrm>
            <a:off x="411163" y="6216090"/>
            <a:ext cx="9418637" cy="434975"/>
          </a:xfrm>
        </p:spPr>
        <p:txBody>
          <a:bodyPr>
            <a:normAutofit/>
          </a:bodyPr>
          <a:lstStyle>
            <a:lvl1pPr marL="0" indent="0">
              <a:buNone/>
              <a:defRPr sz="1800" cap="all" baseline="0">
                <a:solidFill>
                  <a:schemeClr val="bg1"/>
                </a:solidFill>
                <a:latin typeface="Arial" panose="020B0604020202020204" pitchFamily="34" charset="0"/>
                <a:cs typeface="Arial" panose="020B0604020202020204" pitchFamily="34" charset="0"/>
              </a:defRPr>
            </a:lvl1pPr>
          </a:lstStyle>
          <a:p>
            <a:r>
              <a:rPr lang="en-US"/>
              <a:t>PRESENTER NAME • • Month XX, 2020</a:t>
            </a:r>
          </a:p>
        </p:txBody>
      </p:sp>
    </p:spTree>
    <p:extLst>
      <p:ext uri="{BB962C8B-B14F-4D97-AF65-F5344CB8AC3E}">
        <p14:creationId xmlns:p14="http://schemas.microsoft.com/office/powerpoint/2010/main" val="340587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12A1C1-F56B-4BB8-946D-55D5D13B1E61}"/>
              </a:ext>
            </a:extLst>
          </p:cNvPr>
          <p:cNvSpPr>
            <a:spLocks noGrp="1"/>
          </p:cNvSpPr>
          <p:nvPr>
            <p:ph idx="1"/>
          </p:nvPr>
        </p:nvSpPr>
        <p:spPr>
          <a:xfrm>
            <a:off x="331771" y="1047138"/>
            <a:ext cx="11022029" cy="512982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0075DB6B-C4E3-4144-9D4C-77979B48A3E6}"/>
              </a:ext>
            </a:extLst>
          </p:cNvPr>
          <p:cNvSpPr/>
          <p:nvPr userDrawn="1"/>
        </p:nvSpPr>
        <p:spPr>
          <a:xfrm>
            <a:off x="0" y="6650182"/>
            <a:ext cx="12192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4D23A5B4-A877-4F2B-B540-E892C9EB8725}"/>
              </a:ext>
            </a:extLst>
          </p:cNvPr>
          <p:cNvSpPr/>
          <p:nvPr userDrawn="1"/>
        </p:nvSpPr>
        <p:spPr>
          <a:xfrm flipH="1">
            <a:off x="10544694"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CE83840-9DD8-4D95-A8A7-44C21FA82C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68" r="35481" b="42715"/>
          <a:stretch/>
        </p:blipFill>
        <p:spPr>
          <a:xfrm>
            <a:off x="11478232" y="6263640"/>
            <a:ext cx="531562" cy="511148"/>
          </a:xfrm>
          <a:prstGeom prst="rect">
            <a:avLst/>
          </a:prstGeom>
        </p:spPr>
      </p:pic>
      <p:sp>
        <p:nvSpPr>
          <p:cNvPr id="18" name="Rectangle 17">
            <a:extLst>
              <a:ext uri="{FF2B5EF4-FFF2-40B4-BE49-F238E27FC236}">
                <a16:creationId xmlns:a16="http://schemas.microsoft.com/office/drawing/2014/main" id="{2C0356C6-DB16-4861-978D-3B63135F3FCD}"/>
              </a:ext>
            </a:extLst>
          </p:cNvPr>
          <p:cNvSpPr/>
          <p:nvPr userDrawn="1"/>
        </p:nvSpPr>
        <p:spPr>
          <a:xfrm>
            <a:off x="0" y="0"/>
            <a:ext cx="12192000" cy="6635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E5B86BEF-F3E0-4164-88B0-3B83AA9B3992}"/>
              </a:ext>
            </a:extLst>
          </p:cNvPr>
          <p:cNvSpPr>
            <a:spLocks noGrp="1"/>
          </p:cNvSpPr>
          <p:nvPr>
            <p:ph type="body" sz="quarter" idx="10" hasCustomPrompt="1"/>
          </p:nvPr>
        </p:nvSpPr>
        <p:spPr>
          <a:xfrm>
            <a:off x="157282" y="102885"/>
            <a:ext cx="11852512" cy="728388"/>
          </a:xfrm>
        </p:spPr>
        <p:txBody>
          <a:bodyPr>
            <a:normAutofit/>
          </a:bodyPr>
          <a:lstStyle>
            <a:lvl1pPr marL="0" indent="0">
              <a:buNone/>
              <a:defRPr sz="5000" cap="all" baseline="0">
                <a:solidFill>
                  <a:schemeClr val="bg1"/>
                </a:solidFill>
                <a:latin typeface="Arial Black" panose="020B0A04020102020204" pitchFamily="34" charset="0"/>
              </a:defRPr>
            </a:lvl1pPr>
          </a:lstStyle>
          <a:p>
            <a:pPr lvl="0"/>
            <a:r>
              <a:rPr lang="en-US"/>
              <a:t>SLIDE TITLE</a:t>
            </a:r>
          </a:p>
        </p:txBody>
      </p:sp>
    </p:spTree>
    <p:extLst>
      <p:ext uri="{BB962C8B-B14F-4D97-AF65-F5344CB8AC3E}">
        <p14:creationId xmlns:p14="http://schemas.microsoft.com/office/powerpoint/2010/main" val="3464910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6594B0-496D-4A7A-87DC-C032BEDE2658}"/>
              </a:ext>
            </a:extLst>
          </p:cNvPr>
          <p:cNvSpPr>
            <a:spLocks noGrp="1"/>
          </p:cNvSpPr>
          <p:nvPr>
            <p:ph sz="half" idx="1"/>
          </p:nvPr>
        </p:nvSpPr>
        <p:spPr>
          <a:xfrm>
            <a:off x="324465" y="892148"/>
            <a:ext cx="5695335" cy="528481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92207D-DB4F-4232-B65F-64BE6CE65B1D}"/>
              </a:ext>
            </a:extLst>
          </p:cNvPr>
          <p:cNvSpPr>
            <a:spLocks noGrp="1"/>
          </p:cNvSpPr>
          <p:nvPr>
            <p:ph sz="half" idx="2"/>
          </p:nvPr>
        </p:nvSpPr>
        <p:spPr>
          <a:xfrm>
            <a:off x="6172199" y="892147"/>
            <a:ext cx="5781367" cy="528481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69ECC3B-DB2E-4549-A3D2-CB69C8A7D2B7}"/>
              </a:ext>
            </a:extLst>
          </p:cNvPr>
          <p:cNvSpPr/>
          <p:nvPr userDrawn="1"/>
        </p:nvSpPr>
        <p:spPr>
          <a:xfrm>
            <a:off x="0" y="6650182"/>
            <a:ext cx="12192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D9A6BA2-21A6-43C0-93F5-5DFFD6F7BDA7}"/>
              </a:ext>
            </a:extLst>
          </p:cNvPr>
          <p:cNvSpPr/>
          <p:nvPr userDrawn="1"/>
        </p:nvSpPr>
        <p:spPr>
          <a:xfrm flipH="1">
            <a:off x="10544694"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B6483C8-FC3A-4996-B814-582512FDFB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68" r="35481" b="42715"/>
          <a:stretch/>
        </p:blipFill>
        <p:spPr>
          <a:xfrm>
            <a:off x="11478232" y="6263640"/>
            <a:ext cx="531562" cy="511148"/>
          </a:xfrm>
          <a:prstGeom prst="rect">
            <a:avLst/>
          </a:prstGeom>
        </p:spPr>
      </p:pic>
      <p:sp>
        <p:nvSpPr>
          <p:cNvPr id="12" name="Rectangle 11">
            <a:extLst>
              <a:ext uri="{FF2B5EF4-FFF2-40B4-BE49-F238E27FC236}">
                <a16:creationId xmlns:a16="http://schemas.microsoft.com/office/drawing/2014/main" id="{2068686B-BE0C-4B63-A151-C92145E78114}"/>
              </a:ext>
            </a:extLst>
          </p:cNvPr>
          <p:cNvSpPr/>
          <p:nvPr userDrawn="1"/>
        </p:nvSpPr>
        <p:spPr>
          <a:xfrm>
            <a:off x="0" y="0"/>
            <a:ext cx="12192000" cy="6635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4">
            <a:extLst>
              <a:ext uri="{FF2B5EF4-FFF2-40B4-BE49-F238E27FC236}">
                <a16:creationId xmlns:a16="http://schemas.microsoft.com/office/drawing/2014/main" id="{A6FDBF1A-5EB4-4F8B-AE36-3DC23BB2B11A}"/>
              </a:ext>
            </a:extLst>
          </p:cNvPr>
          <p:cNvSpPr>
            <a:spLocks noGrp="1"/>
          </p:cNvSpPr>
          <p:nvPr>
            <p:ph type="body" sz="quarter" idx="10" hasCustomPrompt="1"/>
          </p:nvPr>
        </p:nvSpPr>
        <p:spPr>
          <a:xfrm>
            <a:off x="157282" y="102885"/>
            <a:ext cx="11852512" cy="728388"/>
          </a:xfrm>
        </p:spPr>
        <p:txBody>
          <a:bodyPr>
            <a:normAutofit/>
          </a:bodyPr>
          <a:lstStyle>
            <a:lvl1pPr marL="0" indent="0">
              <a:buNone/>
              <a:defRPr sz="5000" cap="all" baseline="0">
                <a:solidFill>
                  <a:schemeClr val="bg1"/>
                </a:solidFill>
                <a:latin typeface="Arial Black" panose="020B0A04020102020204" pitchFamily="34" charset="0"/>
              </a:defRPr>
            </a:lvl1pPr>
          </a:lstStyle>
          <a:p>
            <a:pPr lvl="0"/>
            <a:r>
              <a:rPr lang="en-US"/>
              <a:t>SLIDE TITLE</a:t>
            </a:r>
          </a:p>
        </p:txBody>
      </p:sp>
    </p:spTree>
    <p:extLst>
      <p:ext uri="{BB962C8B-B14F-4D97-AF65-F5344CB8AC3E}">
        <p14:creationId xmlns:p14="http://schemas.microsoft.com/office/powerpoint/2010/main" val="257092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51523A-A9D7-4439-8D7D-55710EE14C9A}"/>
              </a:ext>
            </a:extLst>
          </p:cNvPr>
          <p:cNvSpPr>
            <a:spLocks noGrp="1"/>
          </p:cNvSpPr>
          <p:nvPr>
            <p:ph type="pic" idx="1"/>
          </p:nvPr>
        </p:nvSpPr>
        <p:spPr>
          <a:xfrm>
            <a:off x="5183188" y="663547"/>
            <a:ext cx="7008812" cy="598663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910220-CFD3-49A5-A887-F0823C47D136}"/>
              </a:ext>
            </a:extLst>
          </p:cNvPr>
          <p:cNvSpPr>
            <a:spLocks noGrp="1"/>
          </p:cNvSpPr>
          <p:nvPr>
            <p:ph type="body" sz="half" idx="2"/>
          </p:nvPr>
        </p:nvSpPr>
        <p:spPr>
          <a:xfrm>
            <a:off x="412956" y="995363"/>
            <a:ext cx="4359070" cy="4873625"/>
          </a:xfrm>
          <a:prstGeom prst="rect">
            <a:avLst/>
          </a:prstGeom>
        </p:spPr>
        <p:txBody>
          <a:bodyPr>
            <a:normAutofit/>
          </a:bodyPr>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18BE8218-299A-4423-99C6-F48843141DAE}"/>
              </a:ext>
            </a:extLst>
          </p:cNvPr>
          <p:cNvSpPr/>
          <p:nvPr userDrawn="1"/>
        </p:nvSpPr>
        <p:spPr>
          <a:xfrm>
            <a:off x="0" y="6650182"/>
            <a:ext cx="12192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7A17B5-B045-41AD-8CC6-077B12B6BB80}"/>
              </a:ext>
            </a:extLst>
          </p:cNvPr>
          <p:cNvSpPr/>
          <p:nvPr userDrawn="1"/>
        </p:nvSpPr>
        <p:spPr>
          <a:xfrm>
            <a:off x="0" y="0"/>
            <a:ext cx="12192000" cy="6635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3BFDA56C-DAEF-422A-A17E-352CF70EF045}"/>
              </a:ext>
            </a:extLst>
          </p:cNvPr>
          <p:cNvSpPr/>
          <p:nvPr userDrawn="1"/>
        </p:nvSpPr>
        <p:spPr>
          <a:xfrm flipH="1">
            <a:off x="10544694"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1038753-5933-4C30-8544-9CD17EC6AC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68" r="35481" b="42715"/>
          <a:stretch/>
        </p:blipFill>
        <p:spPr>
          <a:xfrm>
            <a:off x="11478232" y="6263640"/>
            <a:ext cx="531562" cy="511148"/>
          </a:xfrm>
          <a:prstGeom prst="rect">
            <a:avLst/>
          </a:prstGeom>
        </p:spPr>
      </p:pic>
      <p:sp>
        <p:nvSpPr>
          <p:cNvPr id="15" name="Text Placeholder 24">
            <a:extLst>
              <a:ext uri="{FF2B5EF4-FFF2-40B4-BE49-F238E27FC236}">
                <a16:creationId xmlns:a16="http://schemas.microsoft.com/office/drawing/2014/main" id="{57F1689F-8047-48AE-81E2-9702A051CE5E}"/>
              </a:ext>
            </a:extLst>
          </p:cNvPr>
          <p:cNvSpPr>
            <a:spLocks noGrp="1"/>
          </p:cNvSpPr>
          <p:nvPr>
            <p:ph type="body" sz="quarter" idx="10" hasCustomPrompt="1"/>
          </p:nvPr>
        </p:nvSpPr>
        <p:spPr>
          <a:xfrm>
            <a:off x="157282" y="102885"/>
            <a:ext cx="11852512" cy="728388"/>
          </a:xfrm>
        </p:spPr>
        <p:txBody>
          <a:bodyPr>
            <a:normAutofit/>
          </a:bodyPr>
          <a:lstStyle>
            <a:lvl1pPr marL="0" indent="0">
              <a:buNone/>
              <a:defRPr sz="5000" cap="all" baseline="0">
                <a:solidFill>
                  <a:schemeClr val="bg1"/>
                </a:solidFill>
                <a:latin typeface="Arial Black" panose="020B0A04020102020204" pitchFamily="34" charset="0"/>
              </a:defRPr>
            </a:lvl1pPr>
          </a:lstStyle>
          <a:p>
            <a:pPr lvl="0"/>
            <a:r>
              <a:rPr lang="en-US"/>
              <a:t>SLIDE TITLE</a:t>
            </a:r>
          </a:p>
        </p:txBody>
      </p:sp>
    </p:spTree>
    <p:extLst>
      <p:ext uri="{BB962C8B-B14F-4D97-AF65-F5344CB8AC3E}">
        <p14:creationId xmlns:p14="http://schemas.microsoft.com/office/powerpoint/2010/main" val="366467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Points with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391E5E-2394-4D2C-A21E-0BB59C0C67C5}"/>
              </a:ext>
            </a:extLst>
          </p:cNvPr>
          <p:cNvSpPr/>
          <p:nvPr userDrawn="1"/>
        </p:nvSpPr>
        <p:spPr>
          <a:xfrm>
            <a:off x="0" y="6650182"/>
            <a:ext cx="12192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25C20084-7105-4D4A-A7E6-B3F3B136674A}"/>
              </a:ext>
            </a:extLst>
          </p:cNvPr>
          <p:cNvSpPr/>
          <p:nvPr userDrawn="1"/>
        </p:nvSpPr>
        <p:spPr>
          <a:xfrm flipH="1">
            <a:off x="10544694"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9E90582-337D-40EE-B52C-533209540F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68" r="35481" b="42715"/>
          <a:stretch/>
        </p:blipFill>
        <p:spPr>
          <a:xfrm>
            <a:off x="11478232" y="6263640"/>
            <a:ext cx="531562" cy="511148"/>
          </a:xfrm>
          <a:prstGeom prst="rect">
            <a:avLst/>
          </a:prstGeom>
        </p:spPr>
      </p:pic>
      <p:sp>
        <p:nvSpPr>
          <p:cNvPr id="11" name="Rectangle 10">
            <a:extLst>
              <a:ext uri="{FF2B5EF4-FFF2-40B4-BE49-F238E27FC236}">
                <a16:creationId xmlns:a16="http://schemas.microsoft.com/office/drawing/2014/main" id="{4F86B0C5-43A3-4293-BF5D-9D22DFDB5078}"/>
              </a:ext>
            </a:extLst>
          </p:cNvPr>
          <p:cNvSpPr/>
          <p:nvPr userDrawn="1"/>
        </p:nvSpPr>
        <p:spPr>
          <a:xfrm>
            <a:off x="0" y="0"/>
            <a:ext cx="12192000" cy="6635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
            <a:extLst>
              <a:ext uri="{FF2B5EF4-FFF2-40B4-BE49-F238E27FC236}">
                <a16:creationId xmlns:a16="http://schemas.microsoft.com/office/drawing/2014/main" id="{F180347D-44AF-4D4A-8557-DB608D857072}"/>
              </a:ext>
            </a:extLst>
          </p:cNvPr>
          <p:cNvSpPr>
            <a:spLocks noGrp="1"/>
          </p:cNvSpPr>
          <p:nvPr>
            <p:ph type="pic" idx="10"/>
          </p:nvPr>
        </p:nvSpPr>
        <p:spPr>
          <a:xfrm>
            <a:off x="6258234" y="1025014"/>
            <a:ext cx="5933764" cy="46699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2" name="Text Placeholder 24">
            <a:extLst>
              <a:ext uri="{FF2B5EF4-FFF2-40B4-BE49-F238E27FC236}">
                <a16:creationId xmlns:a16="http://schemas.microsoft.com/office/drawing/2014/main" id="{904E30F8-1BBD-4242-A780-D500165E7CD5}"/>
              </a:ext>
            </a:extLst>
          </p:cNvPr>
          <p:cNvSpPr>
            <a:spLocks noGrp="1"/>
          </p:cNvSpPr>
          <p:nvPr>
            <p:ph type="body" sz="quarter" idx="16" hasCustomPrompt="1"/>
          </p:nvPr>
        </p:nvSpPr>
        <p:spPr>
          <a:xfrm>
            <a:off x="157282" y="102885"/>
            <a:ext cx="11852512" cy="728388"/>
          </a:xfrm>
        </p:spPr>
        <p:txBody>
          <a:bodyPr>
            <a:normAutofit/>
          </a:bodyPr>
          <a:lstStyle>
            <a:lvl1pPr marL="0" indent="0">
              <a:buNone/>
              <a:defRPr sz="5000" cap="all" baseline="0">
                <a:solidFill>
                  <a:schemeClr val="bg1"/>
                </a:solidFill>
                <a:latin typeface="Arial Black" panose="020B0A04020102020204" pitchFamily="34" charset="0"/>
              </a:defRPr>
            </a:lvl1pPr>
          </a:lstStyle>
          <a:p>
            <a:pPr lvl="0"/>
            <a:r>
              <a:rPr lang="en-US"/>
              <a:t>SLIDE TITLE</a:t>
            </a:r>
          </a:p>
        </p:txBody>
      </p:sp>
      <p:sp>
        <p:nvSpPr>
          <p:cNvPr id="20" name="Content Placeholder 2">
            <a:extLst>
              <a:ext uri="{FF2B5EF4-FFF2-40B4-BE49-F238E27FC236}">
                <a16:creationId xmlns:a16="http://schemas.microsoft.com/office/drawing/2014/main" id="{FEC41551-15DA-437E-A800-F03169B870F8}"/>
              </a:ext>
            </a:extLst>
          </p:cNvPr>
          <p:cNvSpPr>
            <a:spLocks noGrp="1"/>
          </p:cNvSpPr>
          <p:nvPr>
            <p:ph sz="half" idx="1" hasCustomPrompt="1"/>
          </p:nvPr>
        </p:nvSpPr>
        <p:spPr>
          <a:xfrm>
            <a:off x="0" y="993648"/>
            <a:ext cx="6019800" cy="761957"/>
          </a:xfrm>
          <a:prstGeom prst="rect">
            <a:avLst/>
          </a:prstGeom>
          <a:solidFill>
            <a:srgbClr val="EBEBEB"/>
          </a:solidFill>
        </p:spPr>
        <p:txBody>
          <a:bodyPr lIns="274320" anchor="ctr" anchorCtr="0"/>
          <a:lstStyle>
            <a:lvl1pPr marL="0" indent="0">
              <a:buNone/>
              <a:defRPr>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Key point </a:t>
            </a:r>
          </a:p>
        </p:txBody>
      </p:sp>
      <p:sp>
        <p:nvSpPr>
          <p:cNvPr id="21" name="Content Placeholder 2">
            <a:extLst>
              <a:ext uri="{FF2B5EF4-FFF2-40B4-BE49-F238E27FC236}">
                <a16:creationId xmlns:a16="http://schemas.microsoft.com/office/drawing/2014/main" id="{E8CE4AB5-3372-49B0-BE82-2A124A522420}"/>
              </a:ext>
            </a:extLst>
          </p:cNvPr>
          <p:cNvSpPr>
            <a:spLocks noGrp="1"/>
          </p:cNvSpPr>
          <p:nvPr>
            <p:ph sz="half" idx="17" hasCustomPrompt="1"/>
          </p:nvPr>
        </p:nvSpPr>
        <p:spPr>
          <a:xfrm>
            <a:off x="0" y="1895255"/>
            <a:ext cx="6019800" cy="761957"/>
          </a:xfrm>
          <a:prstGeom prst="rect">
            <a:avLst/>
          </a:prstGeom>
          <a:solidFill>
            <a:srgbClr val="EBEBEB"/>
          </a:solidFill>
        </p:spPr>
        <p:txBody>
          <a:bodyPr lIns="274320" anchor="ctr" anchorCtr="0"/>
          <a:lstStyle>
            <a:lvl1pPr marL="0" indent="0">
              <a:buNone/>
              <a:defRPr>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Key point </a:t>
            </a:r>
          </a:p>
        </p:txBody>
      </p:sp>
      <p:sp>
        <p:nvSpPr>
          <p:cNvPr id="22" name="Content Placeholder 2">
            <a:extLst>
              <a:ext uri="{FF2B5EF4-FFF2-40B4-BE49-F238E27FC236}">
                <a16:creationId xmlns:a16="http://schemas.microsoft.com/office/drawing/2014/main" id="{99A34B14-2878-487A-B642-988D1D1205D5}"/>
              </a:ext>
            </a:extLst>
          </p:cNvPr>
          <p:cNvSpPr>
            <a:spLocks noGrp="1"/>
          </p:cNvSpPr>
          <p:nvPr>
            <p:ph sz="half" idx="18" hasCustomPrompt="1"/>
          </p:nvPr>
        </p:nvSpPr>
        <p:spPr>
          <a:xfrm>
            <a:off x="0" y="2796862"/>
            <a:ext cx="6019800" cy="761957"/>
          </a:xfrm>
          <a:prstGeom prst="rect">
            <a:avLst/>
          </a:prstGeom>
          <a:solidFill>
            <a:srgbClr val="EBEBEB"/>
          </a:solidFill>
        </p:spPr>
        <p:txBody>
          <a:bodyPr lIns="274320" anchor="ctr" anchorCtr="0"/>
          <a:lstStyle>
            <a:lvl1pPr marL="0" indent="0">
              <a:buNone/>
              <a:defRPr>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Key point </a:t>
            </a:r>
          </a:p>
        </p:txBody>
      </p:sp>
      <p:sp>
        <p:nvSpPr>
          <p:cNvPr id="25" name="Content Placeholder 2">
            <a:extLst>
              <a:ext uri="{FF2B5EF4-FFF2-40B4-BE49-F238E27FC236}">
                <a16:creationId xmlns:a16="http://schemas.microsoft.com/office/drawing/2014/main" id="{5A75330C-35B2-47E4-8E4B-3570864AAE19}"/>
              </a:ext>
            </a:extLst>
          </p:cNvPr>
          <p:cNvSpPr>
            <a:spLocks noGrp="1"/>
          </p:cNvSpPr>
          <p:nvPr>
            <p:ph sz="half" idx="19" hasCustomPrompt="1"/>
          </p:nvPr>
        </p:nvSpPr>
        <p:spPr>
          <a:xfrm>
            <a:off x="0" y="3698469"/>
            <a:ext cx="6019800" cy="761957"/>
          </a:xfrm>
          <a:prstGeom prst="rect">
            <a:avLst/>
          </a:prstGeom>
          <a:solidFill>
            <a:srgbClr val="EBEBEB"/>
          </a:solidFill>
        </p:spPr>
        <p:txBody>
          <a:bodyPr lIns="274320" anchor="ctr" anchorCtr="0"/>
          <a:lstStyle>
            <a:lvl1pPr marL="0" indent="0">
              <a:buNone/>
              <a:defRPr>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Key point </a:t>
            </a:r>
          </a:p>
        </p:txBody>
      </p:sp>
      <p:sp>
        <p:nvSpPr>
          <p:cNvPr id="26" name="Content Placeholder 2">
            <a:extLst>
              <a:ext uri="{FF2B5EF4-FFF2-40B4-BE49-F238E27FC236}">
                <a16:creationId xmlns:a16="http://schemas.microsoft.com/office/drawing/2014/main" id="{6EF8329D-FFB2-406D-B2EF-A15C9997A5A1}"/>
              </a:ext>
            </a:extLst>
          </p:cNvPr>
          <p:cNvSpPr>
            <a:spLocks noGrp="1"/>
          </p:cNvSpPr>
          <p:nvPr>
            <p:ph sz="half" idx="20" hasCustomPrompt="1"/>
          </p:nvPr>
        </p:nvSpPr>
        <p:spPr>
          <a:xfrm>
            <a:off x="0" y="5501683"/>
            <a:ext cx="6019800" cy="761957"/>
          </a:xfrm>
          <a:prstGeom prst="rect">
            <a:avLst/>
          </a:prstGeom>
          <a:solidFill>
            <a:srgbClr val="EBEBEB"/>
          </a:solidFill>
        </p:spPr>
        <p:txBody>
          <a:bodyPr lIns="274320" anchor="ctr" anchorCtr="0"/>
          <a:lstStyle>
            <a:lvl1pPr marL="0" indent="0">
              <a:buNone/>
              <a:defRPr>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Key point </a:t>
            </a:r>
          </a:p>
        </p:txBody>
      </p:sp>
      <p:sp>
        <p:nvSpPr>
          <p:cNvPr id="33" name="Content Placeholder 2">
            <a:extLst>
              <a:ext uri="{FF2B5EF4-FFF2-40B4-BE49-F238E27FC236}">
                <a16:creationId xmlns:a16="http://schemas.microsoft.com/office/drawing/2014/main" id="{5232A3CF-A1E4-4CC6-AC66-D34CD8DBCE66}"/>
              </a:ext>
            </a:extLst>
          </p:cNvPr>
          <p:cNvSpPr>
            <a:spLocks noGrp="1"/>
          </p:cNvSpPr>
          <p:nvPr>
            <p:ph sz="half" idx="21" hasCustomPrompt="1"/>
          </p:nvPr>
        </p:nvSpPr>
        <p:spPr>
          <a:xfrm>
            <a:off x="0" y="4600076"/>
            <a:ext cx="6019800" cy="761957"/>
          </a:xfrm>
          <a:prstGeom prst="rect">
            <a:avLst/>
          </a:prstGeom>
          <a:solidFill>
            <a:srgbClr val="EBEBEB"/>
          </a:solidFill>
        </p:spPr>
        <p:txBody>
          <a:bodyPr lIns="274320" anchor="ctr" anchorCtr="0"/>
          <a:lstStyle>
            <a:lvl1pPr marL="0" indent="0">
              <a:buNone/>
              <a:defRPr>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a:t>Key point </a:t>
            </a:r>
          </a:p>
        </p:txBody>
      </p:sp>
    </p:spTree>
    <p:extLst>
      <p:ext uri="{BB962C8B-B14F-4D97-AF65-F5344CB8AC3E}">
        <p14:creationId xmlns:p14="http://schemas.microsoft.com/office/powerpoint/2010/main" val="1626792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05AF9212-C1F0-4386-AD81-77A6F04CC09C}"/>
              </a:ext>
            </a:extLst>
          </p:cNvPr>
          <p:cNvSpPr>
            <a:spLocks noGrp="1"/>
          </p:cNvSpPr>
          <p:nvPr>
            <p:ph type="chart" sz="quarter" idx="10"/>
          </p:nvPr>
        </p:nvSpPr>
        <p:spPr>
          <a:xfrm>
            <a:off x="211881" y="892147"/>
            <a:ext cx="11266352" cy="5209395"/>
          </a:xfrm>
        </p:spPr>
        <p:txBody>
          <a:bodyPr/>
          <a:lstStyle/>
          <a:p>
            <a:endParaRPr lang="en-US"/>
          </a:p>
        </p:txBody>
      </p:sp>
      <p:sp>
        <p:nvSpPr>
          <p:cNvPr id="9" name="Rectangle 8">
            <a:extLst>
              <a:ext uri="{FF2B5EF4-FFF2-40B4-BE49-F238E27FC236}">
                <a16:creationId xmlns:a16="http://schemas.microsoft.com/office/drawing/2014/main" id="{89D21A01-8BC3-43C8-9F78-774774E3849B}"/>
              </a:ext>
            </a:extLst>
          </p:cNvPr>
          <p:cNvSpPr/>
          <p:nvPr userDrawn="1"/>
        </p:nvSpPr>
        <p:spPr>
          <a:xfrm>
            <a:off x="0" y="6650182"/>
            <a:ext cx="12192000" cy="207818"/>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650F18F7-42EF-4025-A63E-66C68C1F5736}"/>
              </a:ext>
            </a:extLst>
          </p:cNvPr>
          <p:cNvSpPr/>
          <p:nvPr userDrawn="1"/>
        </p:nvSpPr>
        <p:spPr>
          <a:xfrm flipH="1">
            <a:off x="10544694" y="5681749"/>
            <a:ext cx="1647304" cy="1176251"/>
          </a:xfrm>
          <a:prstGeom prst="rtTriangl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2104CB0-1C32-4C10-8549-95FD04254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68" r="35481" b="42715"/>
          <a:stretch/>
        </p:blipFill>
        <p:spPr>
          <a:xfrm>
            <a:off x="11478232" y="6263640"/>
            <a:ext cx="531562" cy="511148"/>
          </a:xfrm>
          <a:prstGeom prst="rect">
            <a:avLst/>
          </a:prstGeom>
        </p:spPr>
      </p:pic>
      <p:sp>
        <p:nvSpPr>
          <p:cNvPr id="12" name="Rectangle 11">
            <a:extLst>
              <a:ext uri="{FF2B5EF4-FFF2-40B4-BE49-F238E27FC236}">
                <a16:creationId xmlns:a16="http://schemas.microsoft.com/office/drawing/2014/main" id="{A6EBCA39-DE98-4EDC-9196-C8EF0CDA4678}"/>
              </a:ext>
            </a:extLst>
          </p:cNvPr>
          <p:cNvSpPr/>
          <p:nvPr userDrawn="1"/>
        </p:nvSpPr>
        <p:spPr>
          <a:xfrm>
            <a:off x="0" y="0"/>
            <a:ext cx="12192000" cy="6635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4">
            <a:extLst>
              <a:ext uri="{FF2B5EF4-FFF2-40B4-BE49-F238E27FC236}">
                <a16:creationId xmlns:a16="http://schemas.microsoft.com/office/drawing/2014/main" id="{4EC97D9A-5151-4346-AF85-BF10C54638A5}"/>
              </a:ext>
            </a:extLst>
          </p:cNvPr>
          <p:cNvSpPr>
            <a:spLocks noGrp="1"/>
          </p:cNvSpPr>
          <p:nvPr>
            <p:ph type="body" sz="quarter" idx="11" hasCustomPrompt="1"/>
          </p:nvPr>
        </p:nvSpPr>
        <p:spPr>
          <a:xfrm>
            <a:off x="157282" y="102885"/>
            <a:ext cx="11852512" cy="728388"/>
          </a:xfrm>
        </p:spPr>
        <p:txBody>
          <a:bodyPr>
            <a:normAutofit/>
          </a:bodyPr>
          <a:lstStyle>
            <a:lvl1pPr marL="0" indent="0">
              <a:buNone/>
              <a:defRPr sz="5000" cap="all" baseline="0">
                <a:solidFill>
                  <a:schemeClr val="bg1"/>
                </a:solidFill>
                <a:latin typeface="Arial Black" panose="020B0A04020102020204" pitchFamily="34" charset="0"/>
              </a:defRPr>
            </a:lvl1pPr>
          </a:lstStyle>
          <a:p>
            <a:pPr lvl="0"/>
            <a:r>
              <a:rPr lang="en-US"/>
              <a:t>SLIDE TITLE</a:t>
            </a:r>
          </a:p>
        </p:txBody>
      </p:sp>
    </p:spTree>
    <p:extLst>
      <p:ext uri="{BB962C8B-B14F-4D97-AF65-F5344CB8AC3E}">
        <p14:creationId xmlns:p14="http://schemas.microsoft.com/office/powerpoint/2010/main" val="9579699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54A45-009A-4FB8-82CA-8F20CEFC5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775D1D-3EB4-4C6D-A058-D86656564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58A39-BE53-4239-9918-9C7E83E2A9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6418-6B2A-4A6F-9290-47E296F2564A}" type="datetimeFigureOut">
              <a:rPr lang="en-US" smtClean="0"/>
              <a:t>3/17/2026</a:t>
            </a:fld>
            <a:endParaRPr lang="en-US"/>
          </a:p>
        </p:txBody>
      </p:sp>
      <p:sp>
        <p:nvSpPr>
          <p:cNvPr id="5" name="Footer Placeholder 4">
            <a:extLst>
              <a:ext uri="{FF2B5EF4-FFF2-40B4-BE49-F238E27FC236}">
                <a16:creationId xmlns:a16="http://schemas.microsoft.com/office/drawing/2014/main" id="{0DEC7F60-1DA8-47CA-ADF4-78DBEFB7BE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EE6F17-14D7-4F94-9641-2F9DDA95F1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FE822-28BB-40AE-8868-C97D722732D3}" type="slidenum">
              <a:rPr lang="en-US" smtClean="0"/>
              <a:t>‹#›</a:t>
            </a:fld>
            <a:endParaRPr lang="en-US"/>
          </a:p>
        </p:txBody>
      </p:sp>
    </p:spTree>
    <p:extLst>
      <p:ext uri="{BB962C8B-B14F-4D97-AF65-F5344CB8AC3E}">
        <p14:creationId xmlns:p14="http://schemas.microsoft.com/office/powerpoint/2010/main" val="1252046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8" r:id="rId5"/>
    <p:sldLayoutId id="214748366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agov-my.sharepoint.com/personal/dipepatel_pa_gov/Documents/Presentations/Winter%20School/2026/SD%20Bridge%20Trend.xlsx?web=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oleObject" Target="https://pagov-my.sharepoint.com/personal/dipepatel_pa_gov/Documents/Presentations/Winter%20School/2026/SD%20Bridge%20Trend.xlsx!PDDownloadFile!%5bSD%20Bridge%20Trend.xlsx%5dPDDownloadFile%20Chart%204"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65E9ED-2D05-7727-F335-DC36937CD381}"/>
              </a:ext>
            </a:extLst>
          </p:cNvPr>
          <p:cNvPicPr>
            <a:picLocks noChangeAspect="1"/>
          </p:cNvPicPr>
          <p:nvPr/>
        </p:nvPicPr>
        <p:blipFill>
          <a:blip r:embed="rId3"/>
          <a:stretch>
            <a:fillRect/>
          </a:stretch>
        </p:blipFill>
        <p:spPr>
          <a:xfrm>
            <a:off x="366430" y="991449"/>
            <a:ext cx="4525006" cy="3096057"/>
          </a:xfrm>
          <a:prstGeom prst="rect">
            <a:avLst/>
          </a:prstGeom>
          <a:ln>
            <a:noFill/>
          </a:ln>
          <a:effectLst>
            <a:softEdge rad="112500"/>
          </a:effectLst>
        </p:spPr>
      </p:pic>
      <p:sp>
        <p:nvSpPr>
          <p:cNvPr id="10" name="Title 9">
            <a:extLst>
              <a:ext uri="{FF2B5EF4-FFF2-40B4-BE49-F238E27FC236}">
                <a16:creationId xmlns:a16="http://schemas.microsoft.com/office/drawing/2014/main" id="{A37B4CC0-89FE-4877-A064-999B8FFEAD70}"/>
              </a:ext>
            </a:extLst>
          </p:cNvPr>
          <p:cNvSpPr>
            <a:spLocks noGrp="1"/>
          </p:cNvSpPr>
          <p:nvPr>
            <p:ph type="ctrTitle"/>
          </p:nvPr>
        </p:nvSpPr>
        <p:spPr>
          <a:xfrm>
            <a:off x="1" y="36870"/>
            <a:ext cx="12113442" cy="799431"/>
          </a:xfrm>
        </p:spPr>
        <p:txBody>
          <a:bodyPr>
            <a:noAutofit/>
          </a:bodyPr>
          <a:lstStyle/>
          <a:p>
            <a:pPr algn="ctr"/>
            <a:r>
              <a:rPr lang="en-US" sz="4800" dirty="0"/>
              <a:t>ASHE EVENT 2026</a:t>
            </a:r>
          </a:p>
        </p:txBody>
      </p:sp>
      <p:sp>
        <p:nvSpPr>
          <p:cNvPr id="3" name="Text Placeholder 2">
            <a:extLst>
              <a:ext uri="{FF2B5EF4-FFF2-40B4-BE49-F238E27FC236}">
                <a16:creationId xmlns:a16="http://schemas.microsoft.com/office/drawing/2014/main" id="{80D7A7C8-EA5C-4CB9-9ED8-6D9CE583D2D5}"/>
              </a:ext>
            </a:extLst>
          </p:cNvPr>
          <p:cNvSpPr>
            <a:spLocks noGrp="1"/>
          </p:cNvSpPr>
          <p:nvPr>
            <p:ph type="body" sz="quarter" idx="11"/>
          </p:nvPr>
        </p:nvSpPr>
        <p:spPr>
          <a:xfrm>
            <a:off x="15238" y="6399520"/>
            <a:ext cx="9418637" cy="434975"/>
          </a:xfrm>
        </p:spPr>
        <p:txBody>
          <a:bodyPr/>
          <a:lstStyle/>
          <a:p>
            <a:r>
              <a:rPr lang="en-US" dirty="0">
                <a:solidFill>
                  <a:srgbClr val="FF0000"/>
                </a:solidFill>
              </a:rPr>
              <a:t>March 2026</a:t>
            </a:r>
          </a:p>
        </p:txBody>
      </p:sp>
      <p:sp>
        <p:nvSpPr>
          <p:cNvPr id="6" name="Content Placeholder 7">
            <a:extLst>
              <a:ext uri="{FF2B5EF4-FFF2-40B4-BE49-F238E27FC236}">
                <a16:creationId xmlns:a16="http://schemas.microsoft.com/office/drawing/2014/main" id="{14345C26-F578-4978-94A1-A741A522AB9B}"/>
              </a:ext>
            </a:extLst>
          </p:cNvPr>
          <p:cNvSpPr txBox="1">
            <a:spLocks/>
          </p:cNvSpPr>
          <p:nvPr/>
        </p:nvSpPr>
        <p:spPr>
          <a:xfrm>
            <a:off x="1756426" y="5112146"/>
            <a:ext cx="2671859" cy="1277284"/>
          </a:xfrm>
          <a:prstGeom prst="rect">
            <a:avLst/>
          </a:prstGeom>
          <a:solidFill>
            <a:schemeClr val="tx2"/>
          </a:solidFill>
          <a:ln>
            <a:solidFill>
              <a:schemeClr val="accent1"/>
            </a:solidFill>
          </a:ln>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lgn="ctr">
              <a:buClr>
                <a:schemeClr val="tx1"/>
              </a:buClr>
              <a:buNone/>
            </a:pPr>
            <a:r>
              <a:rPr lang="en-US" sz="2000" b="1" i="1" u="sng"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Scott Vottero, PE</a:t>
            </a:r>
            <a:r>
              <a:rPr lang="en-US"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800"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Assistant District Executive (Design)</a:t>
            </a:r>
            <a:endParaRPr lang="en-US" sz="1800"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kern="0">
              <a:ln w="12700">
                <a:solidFill>
                  <a:schemeClr val="tx1"/>
                </a:solidFill>
              </a:ln>
              <a:solidFill>
                <a:schemeClr val="bg1"/>
              </a:solidFill>
            </a:endParaRPr>
          </a:p>
        </p:txBody>
      </p:sp>
      <p:sp>
        <p:nvSpPr>
          <p:cNvPr id="7" name="Content Placeholder 7">
            <a:extLst>
              <a:ext uri="{FF2B5EF4-FFF2-40B4-BE49-F238E27FC236}">
                <a16:creationId xmlns:a16="http://schemas.microsoft.com/office/drawing/2014/main" id="{C9C8885F-E13E-4B04-8125-A11038847A0D}"/>
              </a:ext>
            </a:extLst>
          </p:cNvPr>
          <p:cNvSpPr txBox="1">
            <a:spLocks/>
          </p:cNvSpPr>
          <p:nvPr/>
        </p:nvSpPr>
        <p:spPr>
          <a:xfrm>
            <a:off x="4597286" y="5129779"/>
            <a:ext cx="2918871" cy="1277284"/>
          </a:xfrm>
          <a:prstGeom prst="rect">
            <a:avLst/>
          </a:prstGeom>
          <a:solidFill>
            <a:schemeClr val="tx2"/>
          </a:solidFill>
          <a:ln>
            <a:solidFill>
              <a:schemeClr val="accent1"/>
            </a:solidFill>
          </a:ln>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lgn="ctr">
              <a:spcBef>
                <a:spcPts val="0"/>
              </a:spcBef>
              <a:buClr>
                <a:schemeClr val="tx1"/>
              </a:buClr>
              <a:buNone/>
            </a:pPr>
            <a:r>
              <a:rPr lang="en-US" sz="2000" b="1" i="1" u="sng"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Michael Guidon, PE</a:t>
            </a:r>
            <a:r>
              <a:rPr lang="en-US" sz="2000"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800"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Assistant </a:t>
            </a:r>
          </a:p>
          <a:p>
            <a:pPr marL="0" indent="0" algn="ctr">
              <a:spcBef>
                <a:spcPts val="0"/>
              </a:spcBef>
              <a:buClr>
                <a:schemeClr val="tx1"/>
              </a:buClr>
              <a:buNone/>
            </a:pPr>
            <a:r>
              <a:rPr lang="en-US" sz="1800"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District Executive (Construction)</a:t>
            </a:r>
          </a:p>
          <a:p>
            <a:endParaRPr lang="en-US" kern="0">
              <a:ln w="12700">
                <a:solidFill>
                  <a:schemeClr val="tx1"/>
                </a:solidFill>
              </a:ln>
              <a:solidFill>
                <a:schemeClr val="bg1"/>
              </a:solidFill>
            </a:endParaRPr>
          </a:p>
        </p:txBody>
      </p:sp>
      <p:sp>
        <p:nvSpPr>
          <p:cNvPr id="8" name="Content Placeholder 7">
            <a:extLst>
              <a:ext uri="{FF2B5EF4-FFF2-40B4-BE49-F238E27FC236}">
                <a16:creationId xmlns:a16="http://schemas.microsoft.com/office/drawing/2014/main" id="{D08EB174-E620-4A8D-A0B3-7BB3126162C6}"/>
              </a:ext>
            </a:extLst>
          </p:cNvPr>
          <p:cNvSpPr txBox="1">
            <a:spLocks/>
          </p:cNvSpPr>
          <p:nvPr/>
        </p:nvSpPr>
        <p:spPr>
          <a:xfrm>
            <a:off x="7685158" y="5102057"/>
            <a:ext cx="2493807" cy="1297463"/>
          </a:xfrm>
          <a:prstGeom prst="rect">
            <a:avLst/>
          </a:prstGeom>
          <a:solidFill>
            <a:schemeClr val="tx2"/>
          </a:solidFill>
          <a:ln>
            <a:solidFill>
              <a:schemeClr val="accent1"/>
            </a:solidFill>
          </a:ln>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lgn="ctr">
              <a:spcBef>
                <a:spcPts val="0"/>
              </a:spcBef>
              <a:buClr>
                <a:schemeClr val="tx1"/>
              </a:buClr>
              <a:buNone/>
            </a:pPr>
            <a:r>
              <a:rPr lang="en-US" sz="2000" b="1" i="1" u="sng"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Bruce </a:t>
            </a:r>
            <a:r>
              <a:rPr lang="en-US" sz="2000" b="1" i="1" u="sng" kern="0" err="1">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Bubser</a:t>
            </a:r>
            <a:endParaRPr lang="en-US" sz="2000" b="1" i="1" u="sng"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spcBef>
                <a:spcPts val="0"/>
              </a:spcBef>
              <a:buClr>
                <a:schemeClr val="tx1"/>
              </a:buClr>
              <a:buNone/>
            </a:pPr>
            <a:r>
              <a:rPr lang="en-US" sz="1800"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Assistant </a:t>
            </a:r>
          </a:p>
          <a:p>
            <a:pPr marL="0" indent="0" algn="ctr">
              <a:spcBef>
                <a:spcPts val="0"/>
              </a:spcBef>
              <a:buClr>
                <a:schemeClr val="tx1"/>
              </a:buClr>
              <a:buNone/>
            </a:pPr>
            <a:r>
              <a:rPr lang="en-US" sz="1800"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District Executive (Maintenance)</a:t>
            </a:r>
          </a:p>
          <a:p>
            <a:pPr marL="0" indent="0">
              <a:buNone/>
            </a:pPr>
            <a:endParaRPr lang="en-US" kern="0">
              <a:ln w="12700">
                <a:solidFill>
                  <a:schemeClr val="tx1"/>
                </a:solidFill>
              </a:ln>
              <a:solidFill>
                <a:schemeClr val="bg1"/>
              </a:solidFill>
            </a:endParaRPr>
          </a:p>
        </p:txBody>
      </p:sp>
      <p:graphicFrame>
        <p:nvGraphicFramePr>
          <p:cNvPr id="9" name="Object 2">
            <a:extLst>
              <a:ext uri="{FF2B5EF4-FFF2-40B4-BE49-F238E27FC236}">
                <a16:creationId xmlns:a16="http://schemas.microsoft.com/office/drawing/2014/main" id="{796D42D0-04AC-48C9-A807-A7E7C576AAE3}"/>
              </a:ext>
            </a:extLst>
          </p:cNvPr>
          <p:cNvGraphicFramePr>
            <a:graphicFrameLocks noChangeAspect="1"/>
          </p:cNvGraphicFramePr>
          <p:nvPr>
            <p:extLst>
              <p:ext uri="{D42A27DB-BD31-4B8C-83A1-F6EECF244321}">
                <p14:modId xmlns:p14="http://schemas.microsoft.com/office/powerpoint/2010/main" val="3679870298"/>
              </p:ext>
            </p:extLst>
          </p:nvPr>
        </p:nvGraphicFramePr>
        <p:xfrm>
          <a:off x="5014564" y="1241211"/>
          <a:ext cx="2316743" cy="2494096"/>
        </p:xfrm>
        <a:graphic>
          <a:graphicData uri="http://schemas.openxmlformats.org/presentationml/2006/ole">
            <mc:AlternateContent xmlns:mc="http://schemas.openxmlformats.org/markup-compatibility/2006">
              <mc:Choice xmlns:v="urn:schemas-microsoft-com:vml" Requires="v">
                <p:oleObj name="Bitmap Image" r:id="rId4" imgW="2857899" imgH="3076190" progId="PBrush">
                  <p:embed/>
                </p:oleObj>
              </mc:Choice>
              <mc:Fallback>
                <p:oleObj name="Bitmap Image" r:id="rId4" imgW="2857899" imgH="3076190" progId="PBrush">
                  <p:embed/>
                  <p:pic>
                    <p:nvPicPr>
                      <p:cNvPr id="9" name="Object 2">
                        <a:extLst>
                          <a:ext uri="{FF2B5EF4-FFF2-40B4-BE49-F238E27FC236}">
                            <a16:creationId xmlns:a16="http://schemas.microsoft.com/office/drawing/2014/main" id="{796D42D0-04AC-48C9-A807-A7E7C576A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564" y="1241211"/>
                        <a:ext cx="2316743" cy="2494096"/>
                      </a:xfrm>
                      <a:prstGeom prst="rect">
                        <a:avLst/>
                      </a:prstGeom>
                      <a:noFill/>
                      <a:ln w="12700">
                        <a:solidFill>
                          <a:srgbClr val="007336"/>
                        </a:solidFill>
                        <a:miter lim="800000"/>
                        <a:headEnd/>
                        <a:tailEnd/>
                      </a:ln>
                    </p:spPr>
                  </p:pic>
                </p:oleObj>
              </mc:Fallback>
            </mc:AlternateContent>
          </a:graphicData>
        </a:graphic>
      </p:graphicFrame>
      <p:sp>
        <p:nvSpPr>
          <p:cNvPr id="17" name="TextBox 16">
            <a:extLst>
              <a:ext uri="{FF2B5EF4-FFF2-40B4-BE49-F238E27FC236}">
                <a16:creationId xmlns:a16="http://schemas.microsoft.com/office/drawing/2014/main" id="{8A8F221D-6B1A-4590-AF26-7EE4F48237A2}"/>
              </a:ext>
            </a:extLst>
          </p:cNvPr>
          <p:cNvSpPr txBox="1"/>
          <p:nvPr/>
        </p:nvSpPr>
        <p:spPr>
          <a:xfrm>
            <a:off x="33161" y="3993321"/>
            <a:ext cx="2036363" cy="369332"/>
          </a:xfrm>
          <a:prstGeom prst="rect">
            <a:avLst/>
          </a:prstGeom>
          <a:noFill/>
        </p:spPr>
        <p:txBody>
          <a:bodyPr wrap="square" rtlCol="0">
            <a:spAutoFit/>
          </a:bodyPr>
          <a:lstStyle/>
          <a:p>
            <a:pPr algn="ctr"/>
            <a:r>
              <a:rPr lang="en-US">
                <a:solidFill>
                  <a:schemeClr val="bg1"/>
                </a:solidFill>
              </a:rPr>
              <a:t>SR 78-13B</a:t>
            </a:r>
          </a:p>
        </p:txBody>
      </p:sp>
      <p:sp>
        <p:nvSpPr>
          <p:cNvPr id="20" name="Content Placeholder 7">
            <a:extLst>
              <a:ext uri="{FF2B5EF4-FFF2-40B4-BE49-F238E27FC236}">
                <a16:creationId xmlns:a16="http://schemas.microsoft.com/office/drawing/2014/main" id="{31350294-8788-4C11-91ED-157288D26994}"/>
              </a:ext>
            </a:extLst>
          </p:cNvPr>
          <p:cNvSpPr txBox="1">
            <a:spLocks/>
          </p:cNvSpPr>
          <p:nvPr/>
        </p:nvSpPr>
        <p:spPr>
          <a:xfrm>
            <a:off x="2662860" y="4299119"/>
            <a:ext cx="6866280" cy="601414"/>
          </a:xfrm>
          <a:prstGeom prst="rect">
            <a:avLst/>
          </a:prstGeom>
          <a:solidFill>
            <a:schemeClr val="tx2"/>
          </a:solidFill>
          <a:ln>
            <a:solidFill>
              <a:schemeClr val="accent1"/>
            </a:solidFill>
          </a:ln>
        </p:spPr>
        <p:txBody>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lgn="ctr">
              <a:buClr>
                <a:schemeClr val="tx1"/>
              </a:buClr>
              <a:buNone/>
            </a:pPr>
            <a:r>
              <a:rPr lang="en-US" b="1" i="1" u="sng"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Christopher J. Kufro, PE</a:t>
            </a:r>
            <a:r>
              <a:rPr lang="en-US" sz="2800"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800" b="1"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rPr>
              <a:t>District Executive</a:t>
            </a:r>
            <a:endParaRPr lang="en-US" sz="1800" i="1" kern="0">
              <a:ln w="12700">
                <a:solidFill>
                  <a:schemeClr val="tx1"/>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kern="0">
              <a:ln w="12700">
                <a:solidFill>
                  <a:schemeClr val="tx1"/>
                </a:solidFill>
              </a:ln>
              <a:solidFill>
                <a:schemeClr val="bg1"/>
              </a:solidFill>
            </a:endParaRPr>
          </a:p>
        </p:txBody>
      </p:sp>
      <p:sp>
        <p:nvSpPr>
          <p:cNvPr id="16" name="TextBox 15">
            <a:extLst>
              <a:ext uri="{FF2B5EF4-FFF2-40B4-BE49-F238E27FC236}">
                <a16:creationId xmlns:a16="http://schemas.microsoft.com/office/drawing/2014/main" id="{CDAFF310-E7F2-2F8A-94D9-8EC293AD5516}"/>
              </a:ext>
            </a:extLst>
          </p:cNvPr>
          <p:cNvSpPr txBox="1"/>
          <p:nvPr/>
        </p:nvSpPr>
        <p:spPr>
          <a:xfrm>
            <a:off x="9900596" y="3856461"/>
            <a:ext cx="2258243" cy="369332"/>
          </a:xfrm>
          <a:prstGeom prst="rect">
            <a:avLst/>
          </a:prstGeom>
          <a:noFill/>
        </p:spPr>
        <p:txBody>
          <a:bodyPr wrap="square" rtlCol="0">
            <a:spAutoFit/>
          </a:bodyPr>
          <a:lstStyle/>
          <a:p>
            <a:pPr algn="ctr"/>
            <a:r>
              <a:rPr lang="en-US">
                <a:solidFill>
                  <a:schemeClr val="bg1"/>
                </a:solidFill>
              </a:rPr>
              <a:t>SR 61 – 14M</a:t>
            </a:r>
          </a:p>
        </p:txBody>
      </p:sp>
      <p:pic>
        <p:nvPicPr>
          <p:cNvPr id="21" name="Picture 20">
            <a:extLst>
              <a:ext uri="{FF2B5EF4-FFF2-40B4-BE49-F238E27FC236}">
                <a16:creationId xmlns:a16="http://schemas.microsoft.com/office/drawing/2014/main" id="{2BA1BC27-9F8E-B447-1ACE-10500D3BFA80}"/>
              </a:ext>
            </a:extLst>
          </p:cNvPr>
          <p:cNvPicPr>
            <a:picLocks noChangeAspect="1"/>
          </p:cNvPicPr>
          <p:nvPr/>
        </p:nvPicPr>
        <p:blipFill>
          <a:blip r:embed="rId6"/>
          <a:stretch>
            <a:fillRect/>
          </a:stretch>
        </p:blipFill>
        <p:spPr>
          <a:xfrm>
            <a:off x="7516157" y="991449"/>
            <a:ext cx="4309413" cy="3023471"/>
          </a:xfrm>
          <a:prstGeom prst="rect">
            <a:avLst/>
          </a:prstGeom>
          <a:ln>
            <a:noFill/>
          </a:ln>
          <a:effectLst>
            <a:softEdge rad="112500"/>
          </a:effectLst>
        </p:spPr>
      </p:pic>
    </p:spTree>
    <p:extLst>
      <p:ext uri="{BB962C8B-B14F-4D97-AF65-F5344CB8AC3E}">
        <p14:creationId xmlns:p14="http://schemas.microsoft.com/office/powerpoint/2010/main" val="368033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F04999-6AA7-42B9-922C-B5684CD7A0E9}"/>
              </a:ext>
            </a:extLst>
          </p:cNvPr>
          <p:cNvSpPr>
            <a:spLocks noGrp="1"/>
          </p:cNvSpPr>
          <p:nvPr>
            <p:ph type="body" sz="quarter" idx="10"/>
          </p:nvPr>
        </p:nvSpPr>
        <p:spPr/>
        <p:txBody>
          <a:bodyPr>
            <a:normAutofit lnSpcReduction="10000"/>
          </a:bodyPr>
          <a:lstStyle/>
          <a:p>
            <a:r>
              <a:rPr lang="en-US"/>
              <a:t>Major design projects</a:t>
            </a:r>
          </a:p>
        </p:txBody>
      </p:sp>
      <p:sp>
        <p:nvSpPr>
          <p:cNvPr id="4" name="Content Placeholder 2">
            <a:extLst>
              <a:ext uri="{FF2B5EF4-FFF2-40B4-BE49-F238E27FC236}">
                <a16:creationId xmlns:a16="http://schemas.microsoft.com/office/drawing/2014/main" id="{AA4850A3-3933-42BF-A383-9511BC5E09FA}"/>
              </a:ext>
            </a:extLst>
          </p:cNvPr>
          <p:cNvSpPr txBox="1">
            <a:spLocks/>
          </p:cNvSpPr>
          <p:nvPr/>
        </p:nvSpPr>
        <p:spPr>
          <a:xfrm>
            <a:off x="1181100" y="5471848"/>
            <a:ext cx="9829800" cy="481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a:t>Interstate 80 Reconstruction – Stroudsburg Monroe County</a:t>
            </a:r>
          </a:p>
        </p:txBody>
      </p:sp>
      <p:pic>
        <p:nvPicPr>
          <p:cNvPr id="6" name="Picture 5">
            <a:extLst>
              <a:ext uri="{FF2B5EF4-FFF2-40B4-BE49-F238E27FC236}">
                <a16:creationId xmlns:a16="http://schemas.microsoft.com/office/drawing/2014/main" id="{243791AA-C727-48F2-904B-DD3C7E3D069E}"/>
              </a:ext>
            </a:extLst>
          </p:cNvPr>
          <p:cNvPicPr>
            <a:picLocks noChangeAspect="1"/>
          </p:cNvPicPr>
          <p:nvPr/>
        </p:nvPicPr>
        <p:blipFill>
          <a:blip r:embed="rId3"/>
          <a:stretch>
            <a:fillRect/>
          </a:stretch>
        </p:blipFill>
        <p:spPr>
          <a:xfrm>
            <a:off x="412441" y="1138983"/>
            <a:ext cx="11367118" cy="4025155"/>
          </a:xfrm>
          <a:prstGeom prst="rect">
            <a:avLst/>
          </a:prstGeom>
          <a:ln>
            <a:solidFill>
              <a:schemeClr val="accent1"/>
            </a:solidFill>
          </a:ln>
        </p:spPr>
      </p:pic>
    </p:spTree>
    <p:extLst>
      <p:ext uri="{BB962C8B-B14F-4D97-AF65-F5344CB8AC3E}">
        <p14:creationId xmlns:p14="http://schemas.microsoft.com/office/powerpoint/2010/main" val="3933037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5C012-F44E-4F64-8C7D-069AB45248C2}"/>
              </a:ext>
            </a:extLst>
          </p:cNvPr>
          <p:cNvSpPr>
            <a:spLocks noGrp="1"/>
          </p:cNvSpPr>
          <p:nvPr>
            <p:ph type="body" sz="quarter" idx="10"/>
          </p:nvPr>
        </p:nvSpPr>
        <p:spPr/>
        <p:txBody>
          <a:bodyPr vert="horz" lIns="91440" tIns="45720" rIns="91440" bIns="45720" rtlCol="0" anchor="t">
            <a:normAutofit fontScale="70000" lnSpcReduction="20000"/>
          </a:bodyPr>
          <a:lstStyle/>
          <a:p>
            <a:r>
              <a:rPr lang="en-US">
                <a:latin typeface="Arial Black"/>
              </a:rPr>
              <a:t>80-26M - Bartonsville Reconstruction</a:t>
            </a:r>
          </a:p>
          <a:p>
            <a:endParaRPr lang="en-US"/>
          </a:p>
        </p:txBody>
      </p:sp>
      <p:pic>
        <p:nvPicPr>
          <p:cNvPr id="5" name="Picture 4">
            <a:extLst>
              <a:ext uri="{FF2B5EF4-FFF2-40B4-BE49-F238E27FC236}">
                <a16:creationId xmlns:a16="http://schemas.microsoft.com/office/drawing/2014/main" id="{88BF6F71-5488-4B70-BE5C-C0063F72C3EC}"/>
              </a:ext>
            </a:extLst>
          </p:cNvPr>
          <p:cNvPicPr>
            <a:picLocks noChangeAspect="1"/>
          </p:cNvPicPr>
          <p:nvPr/>
        </p:nvPicPr>
        <p:blipFill>
          <a:blip r:embed="rId3"/>
          <a:stretch>
            <a:fillRect/>
          </a:stretch>
        </p:blipFill>
        <p:spPr>
          <a:xfrm>
            <a:off x="1939555" y="831273"/>
            <a:ext cx="8312889" cy="5621748"/>
          </a:xfrm>
          <a:prstGeom prst="rect">
            <a:avLst/>
          </a:prstGeom>
          <a:ln>
            <a:solidFill>
              <a:schemeClr val="accent1"/>
            </a:solidFill>
          </a:ln>
        </p:spPr>
      </p:pic>
    </p:spTree>
    <p:extLst>
      <p:ext uri="{BB962C8B-B14F-4D97-AF65-F5344CB8AC3E}">
        <p14:creationId xmlns:p14="http://schemas.microsoft.com/office/powerpoint/2010/main" val="231794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F04999-6AA7-42B9-922C-B5684CD7A0E9}"/>
              </a:ext>
            </a:extLst>
          </p:cNvPr>
          <p:cNvSpPr>
            <a:spLocks noGrp="1"/>
          </p:cNvSpPr>
          <p:nvPr>
            <p:ph type="body" sz="quarter" idx="10"/>
          </p:nvPr>
        </p:nvSpPr>
        <p:spPr/>
        <p:txBody>
          <a:bodyPr>
            <a:normAutofit lnSpcReduction="10000"/>
          </a:bodyPr>
          <a:lstStyle/>
          <a:p>
            <a:r>
              <a:rPr lang="en-US"/>
              <a:t>Major design projects</a:t>
            </a:r>
          </a:p>
        </p:txBody>
      </p:sp>
      <p:sp>
        <p:nvSpPr>
          <p:cNvPr id="4" name="Content Placeholder 2">
            <a:extLst>
              <a:ext uri="{FF2B5EF4-FFF2-40B4-BE49-F238E27FC236}">
                <a16:creationId xmlns:a16="http://schemas.microsoft.com/office/drawing/2014/main" id="{63F27BE7-328B-4C07-A6A7-77AC51975EA3}"/>
              </a:ext>
            </a:extLst>
          </p:cNvPr>
          <p:cNvSpPr txBox="1">
            <a:spLocks/>
          </p:cNvSpPr>
          <p:nvPr/>
        </p:nvSpPr>
        <p:spPr>
          <a:xfrm>
            <a:off x="2353026" y="1005232"/>
            <a:ext cx="7150613" cy="48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a:t>422 West Shore Bypass– Berks County</a:t>
            </a:r>
          </a:p>
        </p:txBody>
      </p:sp>
      <p:grpSp>
        <p:nvGrpSpPr>
          <p:cNvPr id="22" name="Group 21">
            <a:extLst>
              <a:ext uri="{FF2B5EF4-FFF2-40B4-BE49-F238E27FC236}">
                <a16:creationId xmlns:a16="http://schemas.microsoft.com/office/drawing/2014/main" id="{535CF09D-8D0C-45FC-BEDE-534ABFD27CD5}"/>
              </a:ext>
            </a:extLst>
          </p:cNvPr>
          <p:cNvGrpSpPr/>
          <p:nvPr/>
        </p:nvGrpSpPr>
        <p:grpSpPr>
          <a:xfrm>
            <a:off x="2590524" y="1668219"/>
            <a:ext cx="6986027" cy="4723008"/>
            <a:chOff x="2751646" y="1950764"/>
            <a:chExt cx="6986027" cy="4723008"/>
          </a:xfrm>
        </p:grpSpPr>
        <p:pic>
          <p:nvPicPr>
            <p:cNvPr id="5" name="Picture 4">
              <a:extLst>
                <a:ext uri="{FF2B5EF4-FFF2-40B4-BE49-F238E27FC236}">
                  <a16:creationId xmlns:a16="http://schemas.microsoft.com/office/drawing/2014/main" id="{F7606365-3BEB-466C-B740-EF235FB0BC2B}"/>
                </a:ext>
              </a:extLst>
            </p:cNvPr>
            <p:cNvPicPr>
              <a:picLocks noChangeAspect="1"/>
            </p:cNvPicPr>
            <p:nvPr/>
          </p:nvPicPr>
          <p:blipFill>
            <a:blip r:embed="rId3"/>
            <a:stretch>
              <a:fillRect/>
            </a:stretch>
          </p:blipFill>
          <p:spPr>
            <a:xfrm>
              <a:off x="2751646" y="1950764"/>
              <a:ext cx="6986027" cy="472300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7ABCBB44-C6EF-4DE6-BB66-16E0B5AABDF7}"/>
                </a:ext>
              </a:extLst>
            </p:cNvPr>
            <p:cNvSpPr/>
            <p:nvPr/>
          </p:nvSpPr>
          <p:spPr>
            <a:xfrm>
              <a:off x="4648200" y="31242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627646-5CAB-4C98-A2C0-E64B7CFED7AE}"/>
                </a:ext>
              </a:extLst>
            </p:cNvPr>
            <p:cNvSpPr/>
            <p:nvPr/>
          </p:nvSpPr>
          <p:spPr>
            <a:xfrm>
              <a:off x="4724400" y="3346202"/>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5818836-4C48-4927-A5E1-3324887F205D}"/>
                </a:ext>
              </a:extLst>
            </p:cNvPr>
            <p:cNvSpPr/>
            <p:nvPr/>
          </p:nvSpPr>
          <p:spPr>
            <a:xfrm>
              <a:off x="4876800" y="35052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DD0610-8467-488B-BC7C-043D085DF424}"/>
                </a:ext>
              </a:extLst>
            </p:cNvPr>
            <p:cNvSpPr/>
            <p:nvPr/>
          </p:nvSpPr>
          <p:spPr>
            <a:xfrm>
              <a:off x="5218064" y="3781856"/>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E35601-693C-4D8A-AB55-212F99D6299D}"/>
                </a:ext>
              </a:extLst>
            </p:cNvPr>
            <p:cNvSpPr/>
            <p:nvPr/>
          </p:nvSpPr>
          <p:spPr>
            <a:xfrm>
              <a:off x="5236296" y="40386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97F780-B85A-4B33-8438-EDC5E6CA2257}"/>
                </a:ext>
              </a:extLst>
            </p:cNvPr>
            <p:cNvSpPr/>
            <p:nvPr/>
          </p:nvSpPr>
          <p:spPr>
            <a:xfrm>
              <a:off x="5344752" y="4236068"/>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037C9A-A4A3-43F1-82B9-EC4B2DC81BD5}"/>
                </a:ext>
              </a:extLst>
            </p:cNvPr>
            <p:cNvSpPr/>
            <p:nvPr/>
          </p:nvSpPr>
          <p:spPr>
            <a:xfrm>
              <a:off x="5542966" y="4403428"/>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8B86C4-1F95-40DA-BDD9-1CFC837706C0}"/>
                </a:ext>
              </a:extLst>
            </p:cNvPr>
            <p:cNvSpPr/>
            <p:nvPr/>
          </p:nvSpPr>
          <p:spPr>
            <a:xfrm>
              <a:off x="5755671" y="4454384"/>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5117D1-A612-4F77-8B2B-8E58611EDA75}"/>
                </a:ext>
              </a:extLst>
            </p:cNvPr>
            <p:cNvSpPr/>
            <p:nvPr/>
          </p:nvSpPr>
          <p:spPr>
            <a:xfrm>
              <a:off x="5860855" y="4652476"/>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5C571F-352A-4B70-A87E-331E446217C1}"/>
                </a:ext>
              </a:extLst>
            </p:cNvPr>
            <p:cNvSpPr/>
            <p:nvPr/>
          </p:nvSpPr>
          <p:spPr>
            <a:xfrm>
              <a:off x="5867400" y="4885804"/>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E6BD9E-ACC8-46EC-91F2-F18CCE511B07}"/>
                </a:ext>
              </a:extLst>
            </p:cNvPr>
            <p:cNvSpPr/>
            <p:nvPr/>
          </p:nvSpPr>
          <p:spPr>
            <a:xfrm>
              <a:off x="6013255" y="5007696"/>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2A95285-6C19-4137-BA88-1DE551BB0836}"/>
                </a:ext>
              </a:extLst>
            </p:cNvPr>
            <p:cNvSpPr/>
            <p:nvPr/>
          </p:nvSpPr>
          <p:spPr>
            <a:xfrm>
              <a:off x="6244660" y="5073611"/>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E284079-5AF1-4837-8EA6-68D2FD73076A}"/>
                </a:ext>
              </a:extLst>
            </p:cNvPr>
            <p:cNvSpPr/>
            <p:nvPr/>
          </p:nvSpPr>
          <p:spPr>
            <a:xfrm>
              <a:off x="6474195" y="51816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8731A70-2D6E-42DF-BD27-7490F32738DA}"/>
                </a:ext>
              </a:extLst>
            </p:cNvPr>
            <p:cNvSpPr/>
            <p:nvPr/>
          </p:nvSpPr>
          <p:spPr>
            <a:xfrm>
              <a:off x="6705600" y="52578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A026B22-48AA-4340-AB7D-0241F2966AA8}"/>
                </a:ext>
              </a:extLst>
            </p:cNvPr>
            <p:cNvSpPr/>
            <p:nvPr/>
          </p:nvSpPr>
          <p:spPr>
            <a:xfrm>
              <a:off x="6934200" y="53340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7339D96-B361-4EBF-B5F6-C67A40CF7D66}"/>
                </a:ext>
              </a:extLst>
            </p:cNvPr>
            <p:cNvSpPr/>
            <p:nvPr/>
          </p:nvSpPr>
          <p:spPr>
            <a:xfrm>
              <a:off x="5096518" y="3624728"/>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8615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F04999-6AA7-42B9-922C-B5684CD7A0E9}"/>
              </a:ext>
            </a:extLst>
          </p:cNvPr>
          <p:cNvSpPr>
            <a:spLocks noGrp="1"/>
          </p:cNvSpPr>
          <p:nvPr>
            <p:ph type="body" sz="quarter" idx="10"/>
          </p:nvPr>
        </p:nvSpPr>
        <p:spPr/>
        <p:txBody>
          <a:bodyPr>
            <a:normAutofit lnSpcReduction="10000"/>
          </a:bodyPr>
          <a:lstStyle/>
          <a:p>
            <a:r>
              <a:rPr lang="en-US"/>
              <a:t>Major design projects</a:t>
            </a:r>
          </a:p>
        </p:txBody>
      </p:sp>
      <p:sp>
        <p:nvSpPr>
          <p:cNvPr id="4" name="Content Placeholder 2">
            <a:extLst>
              <a:ext uri="{FF2B5EF4-FFF2-40B4-BE49-F238E27FC236}">
                <a16:creationId xmlns:a16="http://schemas.microsoft.com/office/drawing/2014/main" id="{917ADCE3-0AA1-483F-BF41-F9C119031D73}"/>
              </a:ext>
            </a:extLst>
          </p:cNvPr>
          <p:cNvSpPr txBox="1">
            <a:spLocks/>
          </p:cNvSpPr>
          <p:nvPr/>
        </p:nvSpPr>
        <p:spPr>
          <a:xfrm>
            <a:off x="1702038" y="1166018"/>
            <a:ext cx="8762999"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222 North Widening– Berks County</a:t>
            </a:r>
          </a:p>
        </p:txBody>
      </p:sp>
      <p:pic>
        <p:nvPicPr>
          <p:cNvPr id="5" name="Picture 4">
            <a:extLst>
              <a:ext uri="{FF2B5EF4-FFF2-40B4-BE49-F238E27FC236}">
                <a16:creationId xmlns:a16="http://schemas.microsoft.com/office/drawing/2014/main" id="{807CDDDF-A537-4E9D-9961-840C9D71940C}"/>
              </a:ext>
            </a:extLst>
          </p:cNvPr>
          <p:cNvPicPr>
            <a:picLocks noChangeAspect="1"/>
          </p:cNvPicPr>
          <p:nvPr/>
        </p:nvPicPr>
        <p:blipFill>
          <a:blip r:embed="rId3"/>
          <a:stretch>
            <a:fillRect/>
          </a:stretch>
        </p:blipFill>
        <p:spPr>
          <a:xfrm>
            <a:off x="2966218" y="1803403"/>
            <a:ext cx="6259563" cy="453249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5553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F04999-6AA7-42B9-922C-B5684CD7A0E9}"/>
              </a:ext>
            </a:extLst>
          </p:cNvPr>
          <p:cNvSpPr>
            <a:spLocks noGrp="1"/>
          </p:cNvSpPr>
          <p:nvPr>
            <p:ph type="body" sz="quarter" idx="10"/>
          </p:nvPr>
        </p:nvSpPr>
        <p:spPr>
          <a:xfrm>
            <a:off x="0" y="50978"/>
            <a:ext cx="11852512" cy="728388"/>
          </a:xfrm>
        </p:spPr>
        <p:txBody>
          <a:bodyPr>
            <a:normAutofit fontScale="55000" lnSpcReduction="20000"/>
          </a:bodyPr>
          <a:lstStyle/>
          <a:p>
            <a:r>
              <a:rPr lang="en-US"/>
              <a:t>SR 309 &amp; Center Valley Parkway Inter.– Lehigh County</a:t>
            </a:r>
          </a:p>
          <a:p>
            <a:endParaRPr lang="en-US"/>
          </a:p>
        </p:txBody>
      </p:sp>
      <p:sp>
        <p:nvSpPr>
          <p:cNvPr id="4" name="Content Placeholder 2">
            <a:extLst>
              <a:ext uri="{FF2B5EF4-FFF2-40B4-BE49-F238E27FC236}">
                <a16:creationId xmlns:a16="http://schemas.microsoft.com/office/drawing/2014/main" id="{FC3E9B64-9A5F-4172-A284-49494F2D3C79}"/>
              </a:ext>
            </a:extLst>
          </p:cNvPr>
          <p:cNvSpPr txBox="1">
            <a:spLocks/>
          </p:cNvSpPr>
          <p:nvPr/>
        </p:nvSpPr>
        <p:spPr>
          <a:xfrm>
            <a:off x="1028819" y="935312"/>
            <a:ext cx="10134362" cy="596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a:p>
        </p:txBody>
      </p:sp>
      <p:grpSp>
        <p:nvGrpSpPr>
          <p:cNvPr id="7" name="Group 6">
            <a:extLst>
              <a:ext uri="{FF2B5EF4-FFF2-40B4-BE49-F238E27FC236}">
                <a16:creationId xmlns:a16="http://schemas.microsoft.com/office/drawing/2014/main" id="{66B2F454-A90F-4FDB-B59A-3CBAE4FE6DF9}"/>
              </a:ext>
            </a:extLst>
          </p:cNvPr>
          <p:cNvGrpSpPr/>
          <p:nvPr/>
        </p:nvGrpSpPr>
        <p:grpSpPr>
          <a:xfrm>
            <a:off x="935665" y="691116"/>
            <a:ext cx="10057772" cy="2626551"/>
            <a:chOff x="3352800" y="2154638"/>
            <a:chExt cx="5486400" cy="4474762"/>
          </a:xfrm>
        </p:grpSpPr>
        <p:pic>
          <p:nvPicPr>
            <p:cNvPr id="5" name="Picture 4">
              <a:extLst>
                <a:ext uri="{FF2B5EF4-FFF2-40B4-BE49-F238E27FC236}">
                  <a16:creationId xmlns:a16="http://schemas.microsoft.com/office/drawing/2014/main" id="{A4641BE5-D8B1-41DA-9269-588D0263A4C7}"/>
                </a:ext>
              </a:extLst>
            </p:cNvPr>
            <p:cNvPicPr>
              <a:picLocks noChangeAspect="1"/>
            </p:cNvPicPr>
            <p:nvPr/>
          </p:nvPicPr>
          <p:blipFill rotWithShape="1">
            <a:blip r:embed="rId3"/>
            <a:srcRect l="21667" t="12007" r="22500" b="7036"/>
            <a:stretch/>
          </p:blipFill>
          <p:spPr>
            <a:xfrm>
              <a:off x="3352800" y="2154638"/>
              <a:ext cx="5486400" cy="4474762"/>
            </a:xfrm>
            <a:prstGeom prst="rect">
              <a:avLst/>
            </a:prstGeom>
            <a:ln>
              <a:solidFill>
                <a:schemeClr val="tx2"/>
              </a:solidFill>
            </a:ln>
          </p:spPr>
        </p:pic>
        <p:sp>
          <p:nvSpPr>
            <p:cNvPr id="6" name="Oval 5">
              <a:extLst>
                <a:ext uri="{FF2B5EF4-FFF2-40B4-BE49-F238E27FC236}">
                  <a16:creationId xmlns:a16="http://schemas.microsoft.com/office/drawing/2014/main" id="{46F699E7-58EC-433C-99CE-CAC41B64ADEA}"/>
                </a:ext>
              </a:extLst>
            </p:cNvPr>
            <p:cNvSpPr/>
            <p:nvPr/>
          </p:nvSpPr>
          <p:spPr>
            <a:xfrm>
              <a:off x="5181600" y="3849329"/>
              <a:ext cx="2362200" cy="20723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1923FA15-57E7-1832-0A66-6CE4F44E31E3}"/>
              </a:ext>
            </a:extLst>
          </p:cNvPr>
          <p:cNvPicPr>
            <a:picLocks noChangeAspect="1"/>
          </p:cNvPicPr>
          <p:nvPr/>
        </p:nvPicPr>
        <p:blipFill>
          <a:blip r:embed="rId4"/>
          <a:stretch>
            <a:fillRect/>
          </a:stretch>
        </p:blipFill>
        <p:spPr>
          <a:xfrm>
            <a:off x="935665" y="3471307"/>
            <a:ext cx="10057772" cy="2988026"/>
          </a:xfrm>
          <a:prstGeom prst="rect">
            <a:avLst/>
          </a:prstGeom>
        </p:spPr>
      </p:pic>
    </p:spTree>
    <p:extLst>
      <p:ext uri="{BB962C8B-B14F-4D97-AF65-F5344CB8AC3E}">
        <p14:creationId xmlns:p14="http://schemas.microsoft.com/office/powerpoint/2010/main" val="1895392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F04999-6AA7-42B9-922C-B5684CD7A0E9}"/>
              </a:ext>
            </a:extLst>
          </p:cNvPr>
          <p:cNvSpPr>
            <a:spLocks noGrp="1"/>
          </p:cNvSpPr>
          <p:nvPr>
            <p:ph type="body" sz="quarter" idx="10"/>
          </p:nvPr>
        </p:nvSpPr>
        <p:spPr/>
        <p:txBody>
          <a:bodyPr>
            <a:normAutofit lnSpcReduction="10000"/>
          </a:bodyPr>
          <a:lstStyle/>
          <a:p>
            <a:r>
              <a:rPr lang="en-US"/>
              <a:t>Major design projects</a:t>
            </a:r>
          </a:p>
        </p:txBody>
      </p:sp>
      <p:sp>
        <p:nvSpPr>
          <p:cNvPr id="4" name="Content Placeholder 2">
            <a:extLst>
              <a:ext uri="{FF2B5EF4-FFF2-40B4-BE49-F238E27FC236}">
                <a16:creationId xmlns:a16="http://schemas.microsoft.com/office/drawing/2014/main" id="{8A5E2F5F-D6AB-4672-9D24-3D21C0F44194}"/>
              </a:ext>
            </a:extLst>
          </p:cNvPr>
          <p:cNvSpPr txBox="1">
            <a:spLocks/>
          </p:cNvSpPr>
          <p:nvPr/>
        </p:nvSpPr>
        <p:spPr>
          <a:xfrm>
            <a:off x="2455033" y="831273"/>
            <a:ext cx="7281934"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SR 378- Hill to Hill Bridge – Lehigh County</a:t>
            </a:r>
          </a:p>
          <a:p>
            <a:endParaRPr lang="en-US"/>
          </a:p>
        </p:txBody>
      </p:sp>
      <p:pic>
        <p:nvPicPr>
          <p:cNvPr id="5" name="Picture 4">
            <a:extLst>
              <a:ext uri="{FF2B5EF4-FFF2-40B4-BE49-F238E27FC236}">
                <a16:creationId xmlns:a16="http://schemas.microsoft.com/office/drawing/2014/main" id="{C32467DF-A1AA-4510-9632-2469B4876771}"/>
              </a:ext>
            </a:extLst>
          </p:cNvPr>
          <p:cNvPicPr>
            <a:picLocks noChangeAspect="1"/>
          </p:cNvPicPr>
          <p:nvPr/>
        </p:nvPicPr>
        <p:blipFill rotWithShape="1">
          <a:blip r:embed="rId3"/>
          <a:srcRect l="4842" t="16666" r="63021" b="16666"/>
          <a:stretch/>
        </p:blipFill>
        <p:spPr>
          <a:xfrm>
            <a:off x="2373753" y="1582917"/>
            <a:ext cx="7444494" cy="434340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8653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5C012-F44E-4F64-8C7D-069AB45248C2}"/>
              </a:ext>
            </a:extLst>
          </p:cNvPr>
          <p:cNvSpPr>
            <a:spLocks noGrp="1"/>
          </p:cNvSpPr>
          <p:nvPr>
            <p:ph type="body" sz="quarter" idx="10"/>
          </p:nvPr>
        </p:nvSpPr>
        <p:spPr/>
        <p:txBody>
          <a:bodyPr>
            <a:normAutofit lnSpcReduction="10000"/>
          </a:bodyPr>
          <a:lstStyle/>
          <a:p>
            <a:r>
              <a:rPr lang="en-US"/>
              <a:t>Major design projects</a:t>
            </a:r>
          </a:p>
        </p:txBody>
      </p:sp>
      <p:sp>
        <p:nvSpPr>
          <p:cNvPr id="4" name="Content Placeholder 2">
            <a:extLst>
              <a:ext uri="{FF2B5EF4-FFF2-40B4-BE49-F238E27FC236}">
                <a16:creationId xmlns:a16="http://schemas.microsoft.com/office/drawing/2014/main" id="{97AAAA48-1F54-4B9E-837A-7C9BAFC51ADB}"/>
              </a:ext>
            </a:extLst>
          </p:cNvPr>
          <p:cNvSpPr txBox="1">
            <a:spLocks/>
          </p:cNvSpPr>
          <p:nvPr/>
        </p:nvSpPr>
        <p:spPr>
          <a:xfrm>
            <a:off x="1587500" y="831273"/>
            <a:ext cx="9017000" cy="91440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78-19M- </a:t>
            </a:r>
            <a:r>
              <a:rPr lang="en-US" b="1"/>
              <a:t> </a:t>
            </a:r>
            <a:r>
              <a:rPr lang="en-US"/>
              <a:t>Reconstruction from Berks Co Line through 78/100 Interchange</a:t>
            </a:r>
          </a:p>
        </p:txBody>
      </p:sp>
      <p:pic>
        <p:nvPicPr>
          <p:cNvPr id="5" name="Picture 4">
            <a:extLst>
              <a:ext uri="{FF2B5EF4-FFF2-40B4-BE49-F238E27FC236}">
                <a16:creationId xmlns:a16="http://schemas.microsoft.com/office/drawing/2014/main" id="{E88DEA8C-451E-4003-AEC0-06025AFB4B8A}"/>
              </a:ext>
            </a:extLst>
          </p:cNvPr>
          <p:cNvPicPr>
            <a:picLocks noChangeAspect="1"/>
          </p:cNvPicPr>
          <p:nvPr/>
        </p:nvPicPr>
        <p:blipFill>
          <a:blip r:embed="rId3"/>
          <a:stretch>
            <a:fillRect/>
          </a:stretch>
        </p:blipFill>
        <p:spPr>
          <a:xfrm>
            <a:off x="2669119" y="1745674"/>
            <a:ext cx="6853762" cy="4800600"/>
          </a:xfrm>
          <a:prstGeom prst="rect">
            <a:avLst/>
          </a:prstGeom>
          <a:ln>
            <a:solidFill>
              <a:schemeClr val="accent1"/>
            </a:solidFill>
          </a:ln>
        </p:spPr>
      </p:pic>
    </p:spTree>
    <p:extLst>
      <p:ext uri="{BB962C8B-B14F-4D97-AF65-F5344CB8AC3E}">
        <p14:creationId xmlns:p14="http://schemas.microsoft.com/office/powerpoint/2010/main" val="402529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5C012-F44E-4F64-8C7D-069AB45248C2}"/>
              </a:ext>
            </a:extLst>
          </p:cNvPr>
          <p:cNvSpPr>
            <a:spLocks noGrp="1"/>
          </p:cNvSpPr>
          <p:nvPr>
            <p:ph type="body" sz="quarter" idx="10"/>
          </p:nvPr>
        </p:nvSpPr>
        <p:spPr/>
        <p:txBody>
          <a:bodyPr>
            <a:normAutofit lnSpcReduction="10000"/>
          </a:bodyPr>
          <a:lstStyle/>
          <a:p>
            <a:r>
              <a:rPr lang="en-US"/>
              <a:t>Major design projects</a:t>
            </a:r>
          </a:p>
        </p:txBody>
      </p:sp>
      <p:sp>
        <p:nvSpPr>
          <p:cNvPr id="4" name="Content Placeholder 2">
            <a:extLst>
              <a:ext uri="{FF2B5EF4-FFF2-40B4-BE49-F238E27FC236}">
                <a16:creationId xmlns:a16="http://schemas.microsoft.com/office/drawing/2014/main" id="{95A97DEB-7A6D-4E69-8DF7-BAB8064B106E}"/>
              </a:ext>
            </a:extLst>
          </p:cNvPr>
          <p:cNvSpPr txBox="1">
            <a:spLocks/>
          </p:cNvSpPr>
          <p:nvPr/>
        </p:nvSpPr>
        <p:spPr>
          <a:xfrm>
            <a:off x="-27338" y="831273"/>
            <a:ext cx="12009793" cy="91440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22-15M- </a:t>
            </a:r>
            <a:r>
              <a:rPr lang="en-US" b="1"/>
              <a:t> </a:t>
            </a:r>
            <a:r>
              <a:rPr lang="en-US"/>
              <a:t>SR22/SR191 Interchange Northampton County</a:t>
            </a:r>
          </a:p>
        </p:txBody>
      </p:sp>
      <p:pic>
        <p:nvPicPr>
          <p:cNvPr id="5" name="Picture 4">
            <a:extLst>
              <a:ext uri="{FF2B5EF4-FFF2-40B4-BE49-F238E27FC236}">
                <a16:creationId xmlns:a16="http://schemas.microsoft.com/office/drawing/2014/main" id="{289A4BD0-D784-4CF9-9323-C3C332ED1907}"/>
              </a:ext>
            </a:extLst>
          </p:cNvPr>
          <p:cNvPicPr>
            <a:picLocks noChangeAspect="1"/>
          </p:cNvPicPr>
          <p:nvPr/>
        </p:nvPicPr>
        <p:blipFill rotWithShape="1">
          <a:blip r:embed="rId3"/>
          <a:srcRect l="13586" t="13597" r="4655" b="5555"/>
          <a:stretch/>
        </p:blipFill>
        <p:spPr>
          <a:xfrm>
            <a:off x="2349499" y="1589921"/>
            <a:ext cx="7256118" cy="4436806"/>
          </a:xfrm>
          <a:prstGeom prst="rect">
            <a:avLst/>
          </a:prstGeom>
          <a:ln>
            <a:solidFill>
              <a:schemeClr val="accent1"/>
            </a:solidFill>
          </a:ln>
        </p:spPr>
      </p:pic>
    </p:spTree>
    <p:extLst>
      <p:ext uri="{BB962C8B-B14F-4D97-AF65-F5344CB8AC3E}">
        <p14:creationId xmlns:p14="http://schemas.microsoft.com/office/powerpoint/2010/main" val="88659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5C012-F44E-4F64-8C7D-069AB45248C2}"/>
              </a:ext>
            </a:extLst>
          </p:cNvPr>
          <p:cNvSpPr>
            <a:spLocks noGrp="1"/>
          </p:cNvSpPr>
          <p:nvPr>
            <p:ph type="body" sz="quarter" idx="10"/>
          </p:nvPr>
        </p:nvSpPr>
        <p:spPr/>
        <p:txBody>
          <a:bodyPr>
            <a:normAutofit lnSpcReduction="10000"/>
          </a:bodyPr>
          <a:lstStyle/>
          <a:p>
            <a:r>
              <a:rPr lang="en-US"/>
              <a:t>Major design projects</a:t>
            </a:r>
          </a:p>
        </p:txBody>
      </p:sp>
      <p:pic>
        <p:nvPicPr>
          <p:cNvPr id="4" name="Picture 3">
            <a:extLst>
              <a:ext uri="{FF2B5EF4-FFF2-40B4-BE49-F238E27FC236}">
                <a16:creationId xmlns:a16="http://schemas.microsoft.com/office/drawing/2014/main" id="{A5FBF6EE-B0BE-7D97-EB2B-A5983379D901}"/>
              </a:ext>
            </a:extLst>
          </p:cNvPr>
          <p:cNvPicPr>
            <a:picLocks noChangeAspect="1"/>
          </p:cNvPicPr>
          <p:nvPr/>
        </p:nvPicPr>
        <p:blipFill>
          <a:blip r:embed="rId3"/>
          <a:stretch>
            <a:fillRect/>
          </a:stretch>
        </p:blipFill>
        <p:spPr>
          <a:xfrm>
            <a:off x="1850231" y="831273"/>
            <a:ext cx="8491537" cy="5752056"/>
          </a:xfrm>
          <a:prstGeom prst="rect">
            <a:avLst/>
          </a:prstGeom>
          <a:ln>
            <a:solidFill>
              <a:schemeClr val="accent1"/>
            </a:solidFill>
          </a:ln>
        </p:spPr>
      </p:pic>
    </p:spTree>
    <p:extLst>
      <p:ext uri="{BB962C8B-B14F-4D97-AF65-F5344CB8AC3E}">
        <p14:creationId xmlns:p14="http://schemas.microsoft.com/office/powerpoint/2010/main" val="2100979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5C012-F44E-4F64-8C7D-069AB45248C2}"/>
              </a:ext>
            </a:extLst>
          </p:cNvPr>
          <p:cNvSpPr>
            <a:spLocks noGrp="1"/>
          </p:cNvSpPr>
          <p:nvPr>
            <p:ph type="body" sz="quarter" idx="10"/>
          </p:nvPr>
        </p:nvSpPr>
        <p:spPr/>
        <p:txBody>
          <a:bodyPr>
            <a:normAutofit lnSpcReduction="10000"/>
          </a:bodyPr>
          <a:lstStyle/>
          <a:p>
            <a:r>
              <a:rPr lang="en-US"/>
              <a:t>Major design projects</a:t>
            </a:r>
          </a:p>
        </p:txBody>
      </p:sp>
      <p:sp>
        <p:nvSpPr>
          <p:cNvPr id="2" name="Content Placeholder 2">
            <a:extLst>
              <a:ext uri="{FF2B5EF4-FFF2-40B4-BE49-F238E27FC236}">
                <a16:creationId xmlns:a16="http://schemas.microsoft.com/office/drawing/2014/main" id="{4BC9973A-D41F-C71B-DAB8-D1717AF6AE3A}"/>
              </a:ext>
            </a:extLst>
          </p:cNvPr>
          <p:cNvSpPr txBox="1">
            <a:spLocks/>
          </p:cNvSpPr>
          <p:nvPr/>
        </p:nvSpPr>
        <p:spPr>
          <a:xfrm>
            <a:off x="998642" y="6083252"/>
            <a:ext cx="9897052" cy="475013"/>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Cressona Study</a:t>
            </a:r>
          </a:p>
        </p:txBody>
      </p:sp>
      <p:pic>
        <p:nvPicPr>
          <p:cNvPr id="4" name="Picture 3">
            <a:extLst>
              <a:ext uri="{FF2B5EF4-FFF2-40B4-BE49-F238E27FC236}">
                <a16:creationId xmlns:a16="http://schemas.microsoft.com/office/drawing/2014/main" id="{20C2D916-34F8-6179-F3D5-227B96BFC435}"/>
              </a:ext>
            </a:extLst>
          </p:cNvPr>
          <p:cNvPicPr>
            <a:picLocks noChangeAspect="1"/>
          </p:cNvPicPr>
          <p:nvPr/>
        </p:nvPicPr>
        <p:blipFill>
          <a:blip r:embed="rId3"/>
          <a:stretch>
            <a:fillRect/>
          </a:stretch>
        </p:blipFill>
        <p:spPr>
          <a:xfrm>
            <a:off x="1238249" y="831272"/>
            <a:ext cx="3752965" cy="5003953"/>
          </a:xfrm>
          <a:prstGeom prst="rect">
            <a:avLst/>
          </a:prstGeom>
          <a:ln>
            <a:solidFill>
              <a:schemeClr val="accent1"/>
            </a:solidFill>
          </a:ln>
        </p:spPr>
      </p:pic>
      <p:pic>
        <p:nvPicPr>
          <p:cNvPr id="6" name="Picture 5">
            <a:extLst>
              <a:ext uri="{FF2B5EF4-FFF2-40B4-BE49-F238E27FC236}">
                <a16:creationId xmlns:a16="http://schemas.microsoft.com/office/drawing/2014/main" id="{7831E3AF-1248-382D-5115-FDD361B94BA4}"/>
              </a:ext>
            </a:extLst>
          </p:cNvPr>
          <p:cNvPicPr>
            <a:picLocks noChangeAspect="1"/>
          </p:cNvPicPr>
          <p:nvPr/>
        </p:nvPicPr>
        <p:blipFill>
          <a:blip r:embed="rId4"/>
          <a:stretch>
            <a:fillRect/>
          </a:stretch>
        </p:blipFill>
        <p:spPr>
          <a:xfrm>
            <a:off x="6552179" y="780688"/>
            <a:ext cx="3752965" cy="5099774"/>
          </a:xfrm>
          <a:prstGeom prst="rect">
            <a:avLst/>
          </a:prstGeom>
          <a:ln>
            <a:solidFill>
              <a:schemeClr val="accent1"/>
            </a:solidFill>
          </a:ln>
        </p:spPr>
      </p:pic>
    </p:spTree>
    <p:extLst>
      <p:ext uri="{BB962C8B-B14F-4D97-AF65-F5344CB8AC3E}">
        <p14:creationId xmlns:p14="http://schemas.microsoft.com/office/powerpoint/2010/main" val="305352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8A2F7-CFD9-4B49-8722-F2B93FC31A04}"/>
              </a:ext>
            </a:extLst>
          </p:cNvPr>
          <p:cNvSpPr>
            <a:spLocks noGrp="1"/>
          </p:cNvSpPr>
          <p:nvPr>
            <p:ph type="body" sz="quarter" idx="10"/>
          </p:nvPr>
        </p:nvSpPr>
        <p:spPr/>
        <p:txBody>
          <a:bodyPr>
            <a:normAutofit lnSpcReduction="10000"/>
          </a:bodyPr>
          <a:lstStyle/>
          <a:p>
            <a:r>
              <a:rPr lang="en-US"/>
              <a:t>District 5-0 Statistics</a:t>
            </a:r>
          </a:p>
          <a:p>
            <a:endParaRPr lang="en-US"/>
          </a:p>
        </p:txBody>
      </p:sp>
      <p:sp>
        <p:nvSpPr>
          <p:cNvPr id="5" name="Content Placeholder 3">
            <a:extLst>
              <a:ext uri="{FF2B5EF4-FFF2-40B4-BE49-F238E27FC236}">
                <a16:creationId xmlns:a16="http://schemas.microsoft.com/office/drawing/2014/main" id="{B5B665BD-4032-4208-BAC5-DDD5BC6E778D}"/>
              </a:ext>
            </a:extLst>
          </p:cNvPr>
          <p:cNvSpPr txBox="1">
            <a:spLocks/>
          </p:cNvSpPr>
          <p:nvPr/>
        </p:nvSpPr>
        <p:spPr>
          <a:xfrm>
            <a:off x="157282" y="941739"/>
            <a:ext cx="11490702" cy="528388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endParaRPr lang="en-US" sz="800" b="1" u="sng">
              <a:solidFill>
                <a:srgbClr val="000099"/>
              </a:solidFill>
            </a:endParaRPr>
          </a:p>
          <a:p>
            <a:pPr>
              <a:buFont typeface="Wingdings" pitchFamily="2" charset="2"/>
              <a:buChar char="Ø"/>
            </a:pPr>
            <a:r>
              <a:rPr lang="en-US" sz="3300" b="1"/>
              <a:t>3,290 miles of highway (2,445 miles on high level network)</a:t>
            </a:r>
          </a:p>
          <a:p>
            <a:pPr lvl="1"/>
            <a:r>
              <a:rPr lang="en-US" sz="2500" b="1"/>
              <a:t>65% of network is high level</a:t>
            </a:r>
          </a:p>
          <a:p>
            <a:pPr lvl="1"/>
            <a:r>
              <a:rPr lang="en-US" sz="2500" b="1"/>
              <a:t>8,389 total snow lane miles</a:t>
            </a:r>
          </a:p>
          <a:p>
            <a:pPr lvl="1"/>
            <a:r>
              <a:rPr lang="en-US" sz="2500" b="1"/>
              <a:t>2</a:t>
            </a:r>
            <a:r>
              <a:rPr lang="en-US" sz="2500" b="1" baseline="30000"/>
              <a:t>nd</a:t>
            </a:r>
            <a:r>
              <a:rPr lang="en-US" sz="2500" b="1"/>
              <a:t> in Interstate Segment Miles (345)</a:t>
            </a:r>
          </a:p>
          <a:p>
            <a:pPr lvl="1"/>
            <a:r>
              <a:rPr lang="en-US" sz="2500" b="1"/>
              <a:t>3</a:t>
            </a:r>
            <a:r>
              <a:rPr lang="en-US" sz="2500" b="1" baseline="30000"/>
              <a:t>rd</a:t>
            </a:r>
            <a:r>
              <a:rPr lang="en-US" sz="2500" b="1"/>
              <a:t> in DVMT (26 million)</a:t>
            </a:r>
          </a:p>
          <a:p>
            <a:pPr lvl="1">
              <a:buFontTx/>
              <a:buChar char="-"/>
            </a:pPr>
            <a:endParaRPr lang="en-US" sz="2200" b="1"/>
          </a:p>
          <a:p>
            <a:pPr lvl="1">
              <a:buFont typeface="Arial" panose="020B0604020202020204" pitchFamily="34" charset="0"/>
              <a:buNone/>
            </a:pPr>
            <a:endParaRPr lang="en-US" sz="2200" b="1"/>
          </a:p>
          <a:p>
            <a:pPr lvl="1">
              <a:buFont typeface="Arial" panose="020B0604020202020204" pitchFamily="34" charset="0"/>
              <a:buNone/>
            </a:pPr>
            <a:endParaRPr lang="en-US" sz="800" b="1"/>
          </a:p>
          <a:p>
            <a:pPr>
              <a:buFont typeface="Wingdings" pitchFamily="2" charset="2"/>
              <a:buChar char="Ø"/>
            </a:pPr>
            <a:r>
              <a:rPr lang="en-US" sz="3300" b="1"/>
              <a:t>2,138 bridges (9,474,791SF of deck area)</a:t>
            </a:r>
            <a:endParaRPr lang="en-US" sz="3300" b="1">
              <a:ln>
                <a:solidFill>
                  <a:srgbClr val="FFFF00"/>
                </a:solidFill>
              </a:ln>
            </a:endParaRPr>
          </a:p>
          <a:p>
            <a:pPr lvl="1"/>
            <a:r>
              <a:rPr lang="en-US" sz="2500" b="1"/>
              <a:t>228 state bridges that are SD (10.66%) </a:t>
            </a:r>
            <a:endParaRPr lang="en-US" sz="2500"/>
          </a:p>
          <a:p>
            <a:pPr lvl="1"/>
            <a:r>
              <a:rPr lang="en-US" sz="2500" b="1"/>
              <a:t>51 state bridges that are posted (2.6%)</a:t>
            </a:r>
            <a:endParaRPr lang="en-US" sz="2500"/>
          </a:p>
          <a:p>
            <a:pPr lvl="1"/>
            <a:r>
              <a:rPr lang="en-US" sz="2500" b="1"/>
              <a:t>8 state bridges that are closed (0.37%)</a:t>
            </a:r>
          </a:p>
          <a:p>
            <a:pPr lvl="1"/>
            <a:endParaRPr lang="en-US" sz="3300" b="1"/>
          </a:p>
          <a:p>
            <a:pPr>
              <a:buFont typeface="Wingdings" pitchFamily="2" charset="2"/>
              <a:buChar char="Ø"/>
            </a:pPr>
            <a:r>
              <a:rPr lang="en-US" sz="3300" b="1"/>
              <a:t>Local Bridges</a:t>
            </a:r>
          </a:p>
          <a:p>
            <a:pPr lvl="1"/>
            <a:r>
              <a:rPr lang="en-US" sz="2500" b="1"/>
              <a:t>806 locally-owned bridges </a:t>
            </a:r>
            <a:endParaRPr lang="en-US" sz="2500"/>
          </a:p>
          <a:p>
            <a:pPr lvl="1"/>
            <a:r>
              <a:rPr lang="en-US" sz="2500" b="1"/>
              <a:t>206 local bridges that are SD (25.55%)</a:t>
            </a:r>
            <a:endParaRPr lang="en-US" sz="2500"/>
          </a:p>
          <a:p>
            <a:pPr lvl="1"/>
            <a:r>
              <a:rPr lang="en-US" sz="2500" b="1"/>
              <a:t>151 local bridges that are posted (18.73%)</a:t>
            </a:r>
            <a:endParaRPr lang="en-US" sz="2500"/>
          </a:p>
          <a:p>
            <a:pPr lvl="1"/>
            <a:r>
              <a:rPr lang="en-US" sz="2500" b="1"/>
              <a:t>22 local bridges that are closed (2.73%)</a:t>
            </a:r>
            <a:endParaRPr lang="en-US" sz="2500"/>
          </a:p>
          <a:p>
            <a:pPr marL="0" indent="0">
              <a:buFont typeface="Arial" panose="020B0604020202020204" pitchFamily="34" charset="0"/>
              <a:buNone/>
            </a:pPr>
            <a:endParaRPr lang="en-US" b="1"/>
          </a:p>
          <a:p>
            <a:pPr>
              <a:buFont typeface="Wingdings" pitchFamily="2" charset="2"/>
              <a:buChar char="Ø"/>
            </a:pPr>
            <a:endParaRPr lang="en-US" b="1"/>
          </a:p>
          <a:p>
            <a:pPr>
              <a:buFont typeface="Wingdings" pitchFamily="2" charset="2"/>
              <a:buChar char="Ø"/>
            </a:pPr>
            <a:endParaRPr lang="en-US" sz="1800" b="1"/>
          </a:p>
          <a:p>
            <a:pPr>
              <a:buFont typeface="Arial" panose="020B0604020202020204" pitchFamily="34" charset="0"/>
              <a:buNone/>
            </a:pPr>
            <a:r>
              <a:rPr lang="en-US" sz="1600" b="1"/>
              <a:t>	</a:t>
            </a:r>
          </a:p>
        </p:txBody>
      </p:sp>
      <p:pic>
        <p:nvPicPr>
          <p:cNvPr id="6" name="Picture 5">
            <a:extLst>
              <a:ext uri="{FF2B5EF4-FFF2-40B4-BE49-F238E27FC236}">
                <a16:creationId xmlns:a16="http://schemas.microsoft.com/office/drawing/2014/main" id="{5EC448C1-2CB5-F79E-E634-1BC7E56A4A77}"/>
              </a:ext>
            </a:extLst>
          </p:cNvPr>
          <p:cNvPicPr>
            <a:picLocks noChangeAspect="1"/>
          </p:cNvPicPr>
          <p:nvPr/>
        </p:nvPicPr>
        <p:blipFill>
          <a:blip r:embed="rId3"/>
          <a:stretch>
            <a:fillRect/>
          </a:stretch>
        </p:blipFill>
        <p:spPr>
          <a:xfrm>
            <a:off x="5734888" y="1422232"/>
            <a:ext cx="5586520" cy="4322902"/>
          </a:xfrm>
          <a:prstGeom prst="rect">
            <a:avLst/>
          </a:prstGeom>
          <a:ln>
            <a:solidFill>
              <a:schemeClr val="accent1"/>
            </a:solidFill>
          </a:ln>
        </p:spPr>
      </p:pic>
      <p:sp>
        <p:nvSpPr>
          <p:cNvPr id="7" name="Content Placeholder 1">
            <a:extLst>
              <a:ext uri="{FF2B5EF4-FFF2-40B4-BE49-F238E27FC236}">
                <a16:creationId xmlns:a16="http://schemas.microsoft.com/office/drawing/2014/main" id="{B0AAC408-8D66-5B8C-AB12-CA26691C6823}"/>
              </a:ext>
            </a:extLst>
          </p:cNvPr>
          <p:cNvSpPr>
            <a:spLocks noGrp="1"/>
          </p:cNvSpPr>
          <p:nvPr>
            <p:ph idx="1"/>
          </p:nvPr>
        </p:nvSpPr>
        <p:spPr>
          <a:xfrm>
            <a:off x="6270815" y="5848346"/>
            <a:ext cx="4514665" cy="487748"/>
          </a:xfrm>
        </p:spPr>
        <p:txBody>
          <a:bodyPr>
            <a:normAutofit/>
          </a:bodyPr>
          <a:lstStyle/>
          <a:p>
            <a:pPr marL="0" indent="0" algn="ctr">
              <a:buNone/>
            </a:pPr>
            <a:r>
              <a:rPr lang="en-US" sz="2400"/>
              <a:t>SR 1035 Berks County </a:t>
            </a:r>
          </a:p>
        </p:txBody>
      </p:sp>
    </p:spTree>
    <p:extLst>
      <p:ext uri="{BB962C8B-B14F-4D97-AF65-F5344CB8AC3E}">
        <p14:creationId xmlns:p14="http://schemas.microsoft.com/office/powerpoint/2010/main" val="2231734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8CB80-0674-40E4-AD5D-2873AEB16221}"/>
              </a:ext>
            </a:extLst>
          </p:cNvPr>
          <p:cNvSpPr>
            <a:spLocks noGrp="1"/>
          </p:cNvSpPr>
          <p:nvPr>
            <p:ph type="body" sz="quarter" idx="10"/>
          </p:nvPr>
        </p:nvSpPr>
        <p:spPr/>
        <p:txBody>
          <a:bodyPr>
            <a:normAutofit lnSpcReduction="10000"/>
          </a:bodyPr>
          <a:lstStyle/>
          <a:p>
            <a:r>
              <a:rPr lang="en-US" dirty="0"/>
              <a:t>AUTODESK &amp; Project portal</a:t>
            </a:r>
          </a:p>
        </p:txBody>
      </p:sp>
      <p:sp>
        <p:nvSpPr>
          <p:cNvPr id="6" name="TextBox 5">
            <a:extLst>
              <a:ext uri="{FF2B5EF4-FFF2-40B4-BE49-F238E27FC236}">
                <a16:creationId xmlns:a16="http://schemas.microsoft.com/office/drawing/2014/main" id="{A710C2AE-EFD3-E5DA-474C-A7895068F8CD}"/>
              </a:ext>
            </a:extLst>
          </p:cNvPr>
          <p:cNvSpPr txBox="1"/>
          <p:nvPr/>
        </p:nvSpPr>
        <p:spPr>
          <a:xfrm>
            <a:off x="6788742" y="5787862"/>
            <a:ext cx="3489737" cy="276999"/>
          </a:xfrm>
          <a:prstGeom prst="rect">
            <a:avLst/>
          </a:prstGeom>
          <a:solidFill>
            <a:schemeClr val="bg1"/>
          </a:solidFill>
          <a:ln w="19050">
            <a:solidFill>
              <a:schemeClr val="tx1"/>
            </a:solidFill>
          </a:ln>
        </p:spPr>
        <p:txBody>
          <a:bodyPr wrap="square" rtlCol="0">
            <a:spAutoFit/>
          </a:bodyPr>
          <a:lstStyle/>
          <a:p>
            <a:r>
              <a:rPr lang="en-US" sz="1200" b="1"/>
              <a:t>Hawk Ridge Drive Ext and two (2) retaining walls</a:t>
            </a:r>
          </a:p>
        </p:txBody>
      </p:sp>
      <p:sp>
        <p:nvSpPr>
          <p:cNvPr id="7" name="TextBox 6">
            <a:extLst>
              <a:ext uri="{FF2B5EF4-FFF2-40B4-BE49-F238E27FC236}">
                <a16:creationId xmlns:a16="http://schemas.microsoft.com/office/drawing/2014/main" id="{719E91EE-6FB9-7390-86BB-832D28A99C88}"/>
              </a:ext>
            </a:extLst>
          </p:cNvPr>
          <p:cNvSpPr txBox="1"/>
          <p:nvPr/>
        </p:nvSpPr>
        <p:spPr>
          <a:xfrm>
            <a:off x="3435374" y="831273"/>
            <a:ext cx="3032282" cy="276999"/>
          </a:xfrm>
          <a:prstGeom prst="rect">
            <a:avLst/>
          </a:prstGeom>
          <a:solidFill>
            <a:schemeClr val="bg1"/>
          </a:solidFill>
          <a:ln w="19050">
            <a:solidFill>
              <a:schemeClr val="tx1"/>
            </a:solidFill>
          </a:ln>
        </p:spPr>
        <p:txBody>
          <a:bodyPr wrap="square" rtlCol="0">
            <a:spAutoFit/>
          </a:bodyPr>
          <a:lstStyle/>
          <a:p>
            <a:r>
              <a:rPr lang="en-US" sz="1200" b="1"/>
              <a:t>Typical SR 61 Section with Median Barrier</a:t>
            </a:r>
          </a:p>
        </p:txBody>
      </p:sp>
      <p:sp>
        <p:nvSpPr>
          <p:cNvPr id="8" name="Subtitle 2">
            <a:extLst>
              <a:ext uri="{FF2B5EF4-FFF2-40B4-BE49-F238E27FC236}">
                <a16:creationId xmlns:a16="http://schemas.microsoft.com/office/drawing/2014/main" id="{3B9D103A-5C18-44AD-B520-91CE0CCC4182}"/>
              </a:ext>
            </a:extLst>
          </p:cNvPr>
          <p:cNvSpPr txBox="1">
            <a:spLocks/>
          </p:cNvSpPr>
          <p:nvPr/>
        </p:nvSpPr>
        <p:spPr>
          <a:xfrm>
            <a:off x="117360" y="945931"/>
            <a:ext cx="11852512" cy="55977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u="sng" dirty="0" err="1"/>
              <a:t>AutoDesk</a:t>
            </a:r>
            <a:r>
              <a:rPr lang="en-US" sz="2000" u="sng" dirty="0"/>
              <a:t> Pilot Projects:</a:t>
            </a:r>
          </a:p>
          <a:p>
            <a:pPr marL="342900" indent="-342900" algn="l">
              <a:buFont typeface="Arial" panose="020B0604020202020204" pitchFamily="34" charset="0"/>
              <a:buChar char="•"/>
            </a:pPr>
            <a:r>
              <a:rPr lang="en-US" sz="2000" dirty="0"/>
              <a:t>SR 4003-07M Northampton – Let Date 09/25/2025  PM Dan Kim</a:t>
            </a:r>
          </a:p>
          <a:p>
            <a:pPr marL="342900" indent="-342900" algn="l">
              <a:buFont typeface="Arial" panose="020B0604020202020204" pitchFamily="34" charset="0"/>
              <a:buChar char="•"/>
            </a:pPr>
            <a:r>
              <a:rPr lang="en-US" sz="2000" dirty="0"/>
              <a:t>SR 0309-07M Schuylkill -  Let Date 02/12/2026 Mike McKinnon</a:t>
            </a:r>
          </a:p>
          <a:p>
            <a:pPr marL="342900" indent="-342900" algn="l">
              <a:buFont typeface="Arial" panose="020B0604020202020204" pitchFamily="34" charset="0"/>
              <a:buChar char="•"/>
            </a:pPr>
            <a:r>
              <a:rPr lang="en-US" sz="2000" dirty="0"/>
              <a:t>SR 0033-05S Monroe – Let Date 09/17/2026</a:t>
            </a:r>
          </a:p>
          <a:p>
            <a:pPr marL="342900" indent="-342900" algn="l">
              <a:buFont typeface="Arial" panose="020B0604020202020204" pitchFamily="34" charset="0"/>
              <a:buChar char="•"/>
            </a:pPr>
            <a:endParaRPr lang="en-US" sz="2000" dirty="0"/>
          </a:p>
          <a:p>
            <a:pPr algn="l"/>
            <a:r>
              <a:rPr lang="en-US" sz="2000" u="sng" dirty="0"/>
              <a:t>PPCC to PDCC</a:t>
            </a:r>
          </a:p>
        </p:txBody>
      </p:sp>
      <p:pic>
        <p:nvPicPr>
          <p:cNvPr id="9" name="Picture 8">
            <a:extLst>
              <a:ext uri="{FF2B5EF4-FFF2-40B4-BE49-F238E27FC236}">
                <a16:creationId xmlns:a16="http://schemas.microsoft.com/office/drawing/2014/main" id="{CACF8216-78C6-8894-C37D-3A95EE067916}"/>
              </a:ext>
            </a:extLst>
          </p:cNvPr>
          <p:cNvPicPr>
            <a:picLocks noChangeAspect="1"/>
          </p:cNvPicPr>
          <p:nvPr/>
        </p:nvPicPr>
        <p:blipFill>
          <a:blip r:embed="rId3"/>
          <a:stretch>
            <a:fillRect/>
          </a:stretch>
        </p:blipFill>
        <p:spPr>
          <a:xfrm>
            <a:off x="264672" y="3307510"/>
            <a:ext cx="4832677" cy="3350823"/>
          </a:xfrm>
          <a:prstGeom prst="rect">
            <a:avLst/>
          </a:prstGeom>
        </p:spPr>
      </p:pic>
      <p:pic>
        <p:nvPicPr>
          <p:cNvPr id="11" name="Picture 10">
            <a:extLst>
              <a:ext uri="{FF2B5EF4-FFF2-40B4-BE49-F238E27FC236}">
                <a16:creationId xmlns:a16="http://schemas.microsoft.com/office/drawing/2014/main" id="{B2361F70-9B29-6627-3213-1D575E43B8FB}"/>
              </a:ext>
            </a:extLst>
          </p:cNvPr>
          <p:cNvPicPr>
            <a:picLocks noChangeAspect="1"/>
          </p:cNvPicPr>
          <p:nvPr/>
        </p:nvPicPr>
        <p:blipFill>
          <a:blip r:embed="rId4"/>
          <a:stretch>
            <a:fillRect/>
          </a:stretch>
        </p:blipFill>
        <p:spPr>
          <a:xfrm>
            <a:off x="5244661" y="3302190"/>
            <a:ext cx="4565261" cy="3118081"/>
          </a:xfrm>
          <a:prstGeom prst="rect">
            <a:avLst/>
          </a:prstGeom>
        </p:spPr>
      </p:pic>
    </p:spTree>
    <p:extLst>
      <p:ext uri="{BB962C8B-B14F-4D97-AF65-F5344CB8AC3E}">
        <p14:creationId xmlns:p14="http://schemas.microsoft.com/office/powerpoint/2010/main" val="1791990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ad with many roads&#10;&#10;AI-generated content may be incorrect.">
            <a:extLst>
              <a:ext uri="{FF2B5EF4-FFF2-40B4-BE49-F238E27FC236}">
                <a16:creationId xmlns:a16="http://schemas.microsoft.com/office/drawing/2014/main" id="{477D6549-856D-7A3A-EE21-DC63F1381B26}"/>
              </a:ext>
            </a:extLst>
          </p:cNvPr>
          <p:cNvPicPr>
            <a:picLocks noChangeAspect="1"/>
          </p:cNvPicPr>
          <p:nvPr/>
        </p:nvPicPr>
        <p:blipFill>
          <a:blip r:embed="rId3">
            <a:extLst>
              <a:ext uri="{28A0092B-C50C-407E-A947-70E740481C1C}">
                <a14:useLocalDpi xmlns:a14="http://schemas.microsoft.com/office/drawing/2010/main" val="0"/>
              </a:ext>
            </a:extLst>
          </a:blip>
          <a:srcRect l="4950"/>
          <a:stretch/>
        </p:blipFill>
        <p:spPr>
          <a:xfrm>
            <a:off x="3435374" y="831273"/>
            <a:ext cx="5754120" cy="3419547"/>
          </a:xfrm>
          <a:prstGeom prst="rect">
            <a:avLst/>
          </a:prstGeom>
          <a:ln w="19050">
            <a:solidFill>
              <a:schemeClr val="tx1"/>
            </a:solidFill>
          </a:ln>
        </p:spPr>
      </p:pic>
      <p:sp>
        <p:nvSpPr>
          <p:cNvPr id="3" name="Text Placeholder 2">
            <a:extLst>
              <a:ext uri="{FF2B5EF4-FFF2-40B4-BE49-F238E27FC236}">
                <a16:creationId xmlns:a16="http://schemas.microsoft.com/office/drawing/2014/main" id="{0FA8CB80-0674-40E4-AD5D-2873AEB16221}"/>
              </a:ext>
            </a:extLst>
          </p:cNvPr>
          <p:cNvSpPr>
            <a:spLocks noGrp="1"/>
          </p:cNvSpPr>
          <p:nvPr>
            <p:ph type="body" sz="quarter" idx="10"/>
          </p:nvPr>
        </p:nvSpPr>
        <p:spPr/>
        <p:txBody>
          <a:bodyPr>
            <a:normAutofit lnSpcReduction="10000"/>
          </a:bodyPr>
          <a:lstStyle/>
          <a:p>
            <a:r>
              <a:rPr lang="en-US"/>
              <a:t>Digital delivery</a:t>
            </a:r>
          </a:p>
        </p:txBody>
      </p:sp>
      <p:pic>
        <p:nvPicPr>
          <p:cNvPr id="5" name="Picture 4" descr="A 3d model of a road&#10;&#10;AI-generated content may be incorrect.">
            <a:extLst>
              <a:ext uri="{FF2B5EF4-FFF2-40B4-BE49-F238E27FC236}">
                <a16:creationId xmlns:a16="http://schemas.microsoft.com/office/drawing/2014/main" id="{05020F86-D97D-3BFA-8B58-0747A67E4C9F}"/>
              </a:ext>
            </a:extLst>
          </p:cNvPr>
          <p:cNvPicPr>
            <a:picLocks noChangeAspect="1"/>
          </p:cNvPicPr>
          <p:nvPr/>
        </p:nvPicPr>
        <p:blipFill rotWithShape="1">
          <a:blip r:embed="rId4">
            <a:extLst>
              <a:ext uri="{28A0092B-C50C-407E-A947-70E740481C1C}">
                <a14:useLocalDpi xmlns:a14="http://schemas.microsoft.com/office/drawing/2010/main" val="0"/>
              </a:ext>
            </a:extLst>
          </a:blip>
          <a:srcRect l="97" r="97"/>
          <a:stretch/>
        </p:blipFill>
        <p:spPr>
          <a:xfrm>
            <a:off x="6788742" y="2996174"/>
            <a:ext cx="4801504" cy="3068687"/>
          </a:xfrm>
          <a:prstGeom prst="rect">
            <a:avLst/>
          </a:prstGeom>
          <a:ln w="19050">
            <a:solidFill>
              <a:schemeClr val="tx1"/>
            </a:solidFill>
          </a:ln>
        </p:spPr>
      </p:pic>
      <p:sp>
        <p:nvSpPr>
          <p:cNvPr id="6" name="TextBox 5">
            <a:extLst>
              <a:ext uri="{FF2B5EF4-FFF2-40B4-BE49-F238E27FC236}">
                <a16:creationId xmlns:a16="http://schemas.microsoft.com/office/drawing/2014/main" id="{A710C2AE-EFD3-E5DA-474C-A7895068F8CD}"/>
              </a:ext>
            </a:extLst>
          </p:cNvPr>
          <p:cNvSpPr txBox="1"/>
          <p:nvPr/>
        </p:nvSpPr>
        <p:spPr>
          <a:xfrm>
            <a:off x="6788742" y="5787862"/>
            <a:ext cx="3489737" cy="276999"/>
          </a:xfrm>
          <a:prstGeom prst="rect">
            <a:avLst/>
          </a:prstGeom>
          <a:solidFill>
            <a:schemeClr val="bg1"/>
          </a:solidFill>
          <a:ln w="19050">
            <a:solidFill>
              <a:schemeClr val="tx1"/>
            </a:solidFill>
          </a:ln>
        </p:spPr>
        <p:txBody>
          <a:bodyPr wrap="square" rtlCol="0">
            <a:spAutoFit/>
          </a:bodyPr>
          <a:lstStyle/>
          <a:p>
            <a:r>
              <a:rPr lang="en-US" sz="1200" b="1"/>
              <a:t>Hawk Ridge Drive Ext and two (2) retaining walls</a:t>
            </a:r>
          </a:p>
        </p:txBody>
      </p:sp>
      <p:sp>
        <p:nvSpPr>
          <p:cNvPr id="7" name="TextBox 6">
            <a:extLst>
              <a:ext uri="{FF2B5EF4-FFF2-40B4-BE49-F238E27FC236}">
                <a16:creationId xmlns:a16="http://schemas.microsoft.com/office/drawing/2014/main" id="{719E91EE-6FB9-7390-86BB-832D28A99C88}"/>
              </a:ext>
            </a:extLst>
          </p:cNvPr>
          <p:cNvSpPr txBox="1"/>
          <p:nvPr/>
        </p:nvSpPr>
        <p:spPr>
          <a:xfrm>
            <a:off x="3435374" y="831273"/>
            <a:ext cx="3032282" cy="276999"/>
          </a:xfrm>
          <a:prstGeom prst="rect">
            <a:avLst/>
          </a:prstGeom>
          <a:solidFill>
            <a:schemeClr val="bg1"/>
          </a:solidFill>
          <a:ln w="19050">
            <a:solidFill>
              <a:schemeClr val="tx1"/>
            </a:solidFill>
          </a:ln>
        </p:spPr>
        <p:txBody>
          <a:bodyPr wrap="square" rtlCol="0">
            <a:spAutoFit/>
          </a:bodyPr>
          <a:lstStyle/>
          <a:p>
            <a:r>
              <a:rPr lang="en-US" sz="1200" b="1"/>
              <a:t>Typical SR 61 Section with Median Barrier</a:t>
            </a:r>
          </a:p>
        </p:txBody>
      </p:sp>
      <p:sp>
        <p:nvSpPr>
          <p:cNvPr id="8" name="Subtitle 2">
            <a:extLst>
              <a:ext uri="{FF2B5EF4-FFF2-40B4-BE49-F238E27FC236}">
                <a16:creationId xmlns:a16="http://schemas.microsoft.com/office/drawing/2014/main" id="{3B9D103A-5C18-44AD-B520-91CE0CCC4182}"/>
              </a:ext>
            </a:extLst>
          </p:cNvPr>
          <p:cNvSpPr txBox="1">
            <a:spLocks/>
          </p:cNvSpPr>
          <p:nvPr/>
        </p:nvSpPr>
        <p:spPr>
          <a:xfrm>
            <a:off x="117360" y="4040157"/>
            <a:ext cx="4801504" cy="250351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u="sng"/>
              <a:t>Key </a:t>
            </a:r>
            <a:r>
              <a:rPr lang="en-US" sz="2000" u="sng" err="1"/>
              <a:t>OpenRoads</a:t>
            </a:r>
            <a:r>
              <a:rPr lang="en-US" sz="2000" u="sng"/>
              <a:t> Aspects:</a:t>
            </a:r>
          </a:p>
          <a:p>
            <a:pPr marL="342900" indent="-342900" algn="l">
              <a:buFont typeface="Arial" panose="020B0604020202020204" pitchFamily="34" charset="0"/>
              <a:buChar char="•"/>
            </a:pPr>
            <a:r>
              <a:rPr lang="en-US" sz="2000"/>
              <a:t>Rapidly evolving CAD environment</a:t>
            </a:r>
          </a:p>
          <a:p>
            <a:pPr marL="342900" indent="-342900" algn="l">
              <a:buFont typeface="Arial" panose="020B0604020202020204" pitchFamily="34" charset="0"/>
              <a:buChar char="•"/>
            </a:pPr>
            <a:r>
              <a:rPr lang="en-US" sz="2000"/>
              <a:t>Regular Scheduled Meetings with Central Office Digital Delivery Team</a:t>
            </a:r>
          </a:p>
          <a:p>
            <a:pPr marL="342900" indent="-342900" algn="l">
              <a:buFont typeface="Arial" panose="020B0604020202020204" pitchFamily="34" charset="0"/>
              <a:buChar char="•"/>
            </a:pPr>
            <a:r>
              <a:rPr lang="en-US" sz="2000"/>
              <a:t>Use of </a:t>
            </a:r>
            <a:r>
              <a:rPr lang="en-US" sz="2000" err="1"/>
              <a:t>OpenBridge</a:t>
            </a:r>
            <a:r>
              <a:rPr lang="en-US" sz="2000"/>
              <a:t> for modeling moment slabs and rebar detailing</a:t>
            </a:r>
          </a:p>
          <a:p>
            <a:pPr marL="342900" indent="-342900" algn="l">
              <a:buFont typeface="Arial" panose="020B0604020202020204" pitchFamily="34" charset="0"/>
              <a:buChar char="•"/>
            </a:pPr>
            <a:r>
              <a:rPr lang="en-US" sz="2000"/>
              <a:t>Planless Delivery</a:t>
            </a:r>
          </a:p>
        </p:txBody>
      </p:sp>
    </p:spTree>
    <p:extLst>
      <p:ext uri="{BB962C8B-B14F-4D97-AF65-F5344CB8AC3E}">
        <p14:creationId xmlns:p14="http://schemas.microsoft.com/office/powerpoint/2010/main" val="77288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8CB80-0674-40E4-AD5D-2873AEB16221}"/>
              </a:ext>
            </a:extLst>
          </p:cNvPr>
          <p:cNvSpPr>
            <a:spLocks noGrp="1"/>
          </p:cNvSpPr>
          <p:nvPr>
            <p:ph type="body" sz="quarter" idx="10"/>
          </p:nvPr>
        </p:nvSpPr>
        <p:spPr/>
        <p:txBody>
          <a:bodyPr>
            <a:normAutofit lnSpcReduction="10000"/>
          </a:bodyPr>
          <a:lstStyle/>
          <a:p>
            <a:r>
              <a:rPr lang="en-US"/>
              <a:t>Digital delivery</a:t>
            </a:r>
          </a:p>
        </p:txBody>
      </p:sp>
      <p:sp>
        <p:nvSpPr>
          <p:cNvPr id="6" name="TextBox 5">
            <a:extLst>
              <a:ext uri="{FF2B5EF4-FFF2-40B4-BE49-F238E27FC236}">
                <a16:creationId xmlns:a16="http://schemas.microsoft.com/office/drawing/2014/main" id="{A710C2AE-EFD3-E5DA-474C-A7895068F8CD}"/>
              </a:ext>
            </a:extLst>
          </p:cNvPr>
          <p:cNvSpPr txBox="1"/>
          <p:nvPr/>
        </p:nvSpPr>
        <p:spPr>
          <a:xfrm>
            <a:off x="6788742" y="5787862"/>
            <a:ext cx="3489737" cy="276999"/>
          </a:xfrm>
          <a:prstGeom prst="rect">
            <a:avLst/>
          </a:prstGeom>
          <a:solidFill>
            <a:schemeClr val="bg1"/>
          </a:solidFill>
          <a:ln w="19050">
            <a:solidFill>
              <a:schemeClr val="tx1"/>
            </a:solidFill>
          </a:ln>
        </p:spPr>
        <p:txBody>
          <a:bodyPr wrap="square" rtlCol="0">
            <a:spAutoFit/>
          </a:bodyPr>
          <a:lstStyle/>
          <a:p>
            <a:r>
              <a:rPr lang="en-US" sz="1200" b="1"/>
              <a:t>Hawk Ridge Drive Ext and two (2) retaining walls</a:t>
            </a:r>
          </a:p>
        </p:txBody>
      </p:sp>
      <p:sp>
        <p:nvSpPr>
          <p:cNvPr id="8" name="Subtitle 2">
            <a:extLst>
              <a:ext uri="{FF2B5EF4-FFF2-40B4-BE49-F238E27FC236}">
                <a16:creationId xmlns:a16="http://schemas.microsoft.com/office/drawing/2014/main" id="{3B9D103A-5C18-44AD-B520-91CE0CCC4182}"/>
              </a:ext>
            </a:extLst>
          </p:cNvPr>
          <p:cNvSpPr txBox="1">
            <a:spLocks/>
          </p:cNvSpPr>
          <p:nvPr/>
        </p:nvSpPr>
        <p:spPr>
          <a:xfrm>
            <a:off x="117360" y="793139"/>
            <a:ext cx="10348544" cy="57505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u="sng" dirty="0"/>
              <a:t>Digital Delivery Implementation Policy :</a:t>
            </a:r>
          </a:p>
        </p:txBody>
      </p:sp>
      <p:pic>
        <p:nvPicPr>
          <p:cNvPr id="9" name="Picture 8">
            <a:extLst>
              <a:ext uri="{FF2B5EF4-FFF2-40B4-BE49-F238E27FC236}">
                <a16:creationId xmlns:a16="http://schemas.microsoft.com/office/drawing/2014/main" id="{C2A73482-D983-E988-27A0-5887AF8B5F6C}"/>
              </a:ext>
            </a:extLst>
          </p:cNvPr>
          <p:cNvPicPr>
            <a:picLocks noChangeAspect="1"/>
          </p:cNvPicPr>
          <p:nvPr/>
        </p:nvPicPr>
        <p:blipFill>
          <a:blip r:embed="rId3"/>
          <a:stretch>
            <a:fillRect/>
          </a:stretch>
        </p:blipFill>
        <p:spPr>
          <a:xfrm>
            <a:off x="451134" y="1401418"/>
            <a:ext cx="9410609" cy="3380202"/>
          </a:xfrm>
          <a:prstGeom prst="rect">
            <a:avLst/>
          </a:prstGeom>
        </p:spPr>
      </p:pic>
    </p:spTree>
    <p:extLst>
      <p:ext uri="{BB962C8B-B14F-4D97-AF65-F5344CB8AC3E}">
        <p14:creationId xmlns:p14="http://schemas.microsoft.com/office/powerpoint/2010/main" val="2267940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04A39-CBFB-602E-4A66-E7F83EDCB30A}"/>
              </a:ext>
            </a:extLst>
          </p:cNvPr>
          <p:cNvSpPr>
            <a:spLocks noGrp="1"/>
          </p:cNvSpPr>
          <p:nvPr>
            <p:ph idx="1"/>
          </p:nvPr>
        </p:nvSpPr>
        <p:spPr/>
        <p:txBody>
          <a:bodyPr/>
          <a:lstStyle/>
          <a:p>
            <a:r>
              <a:rPr lang="en-US" dirty="0"/>
              <a:t>2027 Digital Delivery Project Submission</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MPMS 119940, SR 2001-01B</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Bridge Replacement</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Currently in PE phase, nearing completion of PE</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Jeremy Crawford-Consultant PM</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Design team led by RKK</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Let Date: 1/14/2027; Advertisement date: 12/3/2026</a:t>
            </a:r>
            <a:endParaRPr lang="en-US"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rPr>
              <a:t>MPMS 10751, SR 2045-01B</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Bridge Replacement</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Currently in PE, nearing completion of PE</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Steve Sartori-Consultant PM</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Design team led by HNTB</a:t>
            </a:r>
            <a:endParaRPr lang="en-US"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Times New Roman" panose="02020603050405020304" pitchFamily="18" charset="0"/>
              </a:rPr>
              <a:t>Let Date: 2/25/2027; Advertisement 1/14/2027</a:t>
            </a:r>
            <a:endParaRPr lang="en-US" dirty="0">
              <a:effectLst/>
              <a:latin typeface="Calibri" panose="020F0502020204030204" pitchFamily="34" charset="0"/>
              <a:ea typeface="Calibri" panose="020F0502020204030204" pitchFamily="34" charset="0"/>
            </a:endParaRPr>
          </a:p>
          <a:p>
            <a:endParaRPr lang="en-US" dirty="0"/>
          </a:p>
        </p:txBody>
      </p:sp>
      <p:sp>
        <p:nvSpPr>
          <p:cNvPr id="3" name="Text Placeholder 2">
            <a:extLst>
              <a:ext uri="{FF2B5EF4-FFF2-40B4-BE49-F238E27FC236}">
                <a16:creationId xmlns:a16="http://schemas.microsoft.com/office/drawing/2014/main" id="{370CD285-7D8F-EAF1-194E-6EF3EEC73E1C}"/>
              </a:ext>
            </a:extLst>
          </p:cNvPr>
          <p:cNvSpPr>
            <a:spLocks noGrp="1"/>
          </p:cNvSpPr>
          <p:nvPr>
            <p:ph type="body" sz="quarter" idx="10"/>
          </p:nvPr>
        </p:nvSpPr>
        <p:spPr/>
        <p:txBody>
          <a:bodyPr>
            <a:normAutofit lnSpcReduction="10000"/>
          </a:bodyPr>
          <a:lstStyle/>
          <a:p>
            <a:r>
              <a:rPr lang="en-US" dirty="0"/>
              <a:t>DIGITAL DELIVERY</a:t>
            </a:r>
          </a:p>
        </p:txBody>
      </p:sp>
    </p:spTree>
    <p:extLst>
      <p:ext uri="{BB962C8B-B14F-4D97-AF65-F5344CB8AC3E}">
        <p14:creationId xmlns:p14="http://schemas.microsoft.com/office/powerpoint/2010/main" val="146495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04A39-CBFB-602E-4A66-E7F83EDCB30A}"/>
              </a:ext>
            </a:extLst>
          </p:cNvPr>
          <p:cNvSpPr>
            <a:spLocks noGrp="1"/>
          </p:cNvSpPr>
          <p:nvPr>
            <p:ph idx="1"/>
          </p:nvPr>
        </p:nvSpPr>
        <p:spPr/>
        <p:txBody>
          <a:bodyPr/>
          <a:lstStyle/>
          <a:p>
            <a:r>
              <a:rPr lang="en-US" dirty="0"/>
              <a:t>2028 Digital Delivery Project Submission</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SR 4028-03B</a:t>
            </a:r>
            <a:endParaRPr lang="en-US" sz="18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Times New Roman" panose="02020603050405020304" pitchFamily="18" charset="0"/>
              </a:rPr>
              <a:t>MPMS 117726, Bridge Replacement, PE Phase, PM: Stefan Eskesen, Consultant Lead design team, est. let 02/2028</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SR 248-07S</a:t>
            </a:r>
            <a:endParaRPr lang="en-US" sz="18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MPMS 120952, Congestion Reduction, PE Phase, PM: Megan Fallon, Consultant Lead design team, est. let 3/23/28</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SR 2021-01B</a:t>
            </a:r>
            <a:endParaRPr lang="en-US" sz="18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MPMS 121653, Bridge Replacement, PE Phase, PM: Dennis Wilson, Consultant Lead design team, est. let 05/11/2028</a:t>
            </a: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rPr>
              <a:t>Alternates</a:t>
            </a:r>
            <a:r>
              <a:rPr lang="en-US" sz="1800" dirty="0">
                <a:solidFill>
                  <a:srgbClr val="000000"/>
                </a:solidFill>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SR 662-02S</a:t>
            </a:r>
            <a:endParaRPr lang="en-US" sz="18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MPMS 105963, Safety Improvement, PE Phase, PM: Steve Sartori, Consultant Lead design team, est. let 2028/2029</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Roll Plot/Digital:</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SR 2025-03M</a:t>
            </a:r>
            <a:endParaRPr lang="en-US" sz="18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MPMS 113825, Highway Restoration, PE Phase, PM: TBD, in-house design squads, e</a:t>
            </a:r>
            <a:r>
              <a:rPr lang="en-US" sz="1800" dirty="0">
                <a:effectLst/>
                <a:latin typeface="Calibri" panose="020F0502020204030204" pitchFamily="34" charset="0"/>
                <a:ea typeface="Times New Roman" panose="02020603050405020304" pitchFamily="18" charset="0"/>
              </a:rPr>
              <a:t>st. let FY 2028</a:t>
            </a:r>
            <a:endParaRPr lang="en-US" sz="1800" dirty="0">
              <a:effectLst/>
              <a:latin typeface="Calibri" panose="020F0502020204030204" pitchFamily="34" charset="0"/>
              <a:ea typeface="Calibri" panose="020F0502020204030204" pitchFamily="34" charset="0"/>
            </a:endParaRPr>
          </a:p>
          <a:p>
            <a:pPr marL="0" indent="0">
              <a:buNone/>
            </a:pPr>
            <a:endParaRPr lang="en-US" dirty="0"/>
          </a:p>
        </p:txBody>
      </p:sp>
      <p:sp>
        <p:nvSpPr>
          <p:cNvPr id="3" name="Text Placeholder 2">
            <a:extLst>
              <a:ext uri="{FF2B5EF4-FFF2-40B4-BE49-F238E27FC236}">
                <a16:creationId xmlns:a16="http://schemas.microsoft.com/office/drawing/2014/main" id="{370CD285-7D8F-EAF1-194E-6EF3EEC73E1C}"/>
              </a:ext>
            </a:extLst>
          </p:cNvPr>
          <p:cNvSpPr>
            <a:spLocks noGrp="1"/>
          </p:cNvSpPr>
          <p:nvPr>
            <p:ph type="body" sz="quarter" idx="10"/>
          </p:nvPr>
        </p:nvSpPr>
        <p:spPr/>
        <p:txBody>
          <a:bodyPr>
            <a:normAutofit lnSpcReduction="10000"/>
          </a:bodyPr>
          <a:lstStyle/>
          <a:p>
            <a:r>
              <a:rPr lang="en-US" dirty="0"/>
              <a:t>DIGITAL DELIVERY</a:t>
            </a:r>
          </a:p>
        </p:txBody>
      </p:sp>
    </p:spTree>
    <p:extLst>
      <p:ext uri="{BB962C8B-B14F-4D97-AF65-F5344CB8AC3E}">
        <p14:creationId xmlns:p14="http://schemas.microsoft.com/office/powerpoint/2010/main" val="1957899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6E89EA5E-EC64-4066-A60C-C869918012FA}"/>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pPr algn="ctr">
              <a:lnSpc>
                <a:spcPct val="90000"/>
              </a:lnSpc>
            </a:pPr>
            <a:r>
              <a:rPr lang="en-US" sz="5400">
                <a:solidFill>
                  <a:schemeClr val="bg1">
                    <a:lumMod val="95000"/>
                    <a:lumOff val="5000"/>
                  </a:schemeClr>
                </a:solidFill>
                <a:latin typeface="+mj-lt"/>
              </a:rPr>
              <a:t>Thank you!</a:t>
            </a:r>
          </a:p>
        </p:txBody>
      </p:sp>
    </p:spTree>
    <p:extLst>
      <p:ext uri="{BB962C8B-B14F-4D97-AF65-F5344CB8AC3E}">
        <p14:creationId xmlns:p14="http://schemas.microsoft.com/office/powerpoint/2010/main" val="106972464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D683D6-6336-406F-A843-B2CE4B0853FD}"/>
              </a:ext>
            </a:extLst>
          </p:cNvPr>
          <p:cNvSpPr>
            <a:spLocks noGrp="1"/>
          </p:cNvSpPr>
          <p:nvPr>
            <p:ph idx="1"/>
          </p:nvPr>
        </p:nvSpPr>
        <p:spPr>
          <a:xfrm>
            <a:off x="1220223" y="760190"/>
            <a:ext cx="9726629" cy="487748"/>
          </a:xfrm>
        </p:spPr>
        <p:txBody>
          <a:bodyPr/>
          <a:lstStyle/>
          <a:p>
            <a:pPr marL="0" indent="0" algn="ctr">
              <a:buNone/>
            </a:pPr>
            <a:r>
              <a:rPr lang="en-US"/>
              <a:t>Currently $1.06B in Construction</a:t>
            </a:r>
          </a:p>
        </p:txBody>
      </p:sp>
      <p:sp>
        <p:nvSpPr>
          <p:cNvPr id="3" name="Text Placeholder 2">
            <a:extLst>
              <a:ext uri="{FF2B5EF4-FFF2-40B4-BE49-F238E27FC236}">
                <a16:creationId xmlns:a16="http://schemas.microsoft.com/office/drawing/2014/main" id="{6B9E76E0-D752-4F7D-8C4A-2872EFF752B3}"/>
              </a:ext>
            </a:extLst>
          </p:cNvPr>
          <p:cNvSpPr>
            <a:spLocks noGrp="1"/>
          </p:cNvSpPr>
          <p:nvPr>
            <p:ph type="body" sz="quarter" idx="10"/>
          </p:nvPr>
        </p:nvSpPr>
        <p:spPr/>
        <p:txBody>
          <a:bodyPr>
            <a:normAutofit lnSpcReduction="10000"/>
          </a:bodyPr>
          <a:lstStyle/>
          <a:p>
            <a:r>
              <a:rPr lang="en-US"/>
              <a:t>Construction program</a:t>
            </a:r>
          </a:p>
        </p:txBody>
      </p:sp>
      <p:pic>
        <p:nvPicPr>
          <p:cNvPr id="15" name="Picture 14">
            <a:extLst>
              <a:ext uri="{FF2B5EF4-FFF2-40B4-BE49-F238E27FC236}">
                <a16:creationId xmlns:a16="http://schemas.microsoft.com/office/drawing/2014/main" id="{50795105-FF84-C439-21AE-1C7CE897CF2D}"/>
              </a:ext>
            </a:extLst>
          </p:cNvPr>
          <p:cNvPicPr>
            <a:picLocks noChangeAspect="1"/>
          </p:cNvPicPr>
          <p:nvPr/>
        </p:nvPicPr>
        <p:blipFill>
          <a:blip r:embed="rId3"/>
          <a:stretch>
            <a:fillRect/>
          </a:stretch>
        </p:blipFill>
        <p:spPr>
          <a:xfrm>
            <a:off x="2339630" y="1256899"/>
            <a:ext cx="7512740" cy="4840911"/>
          </a:xfrm>
          <a:prstGeom prst="rect">
            <a:avLst/>
          </a:prstGeom>
          <a:ln>
            <a:solidFill>
              <a:srgbClr val="002060"/>
            </a:solidFill>
          </a:ln>
          <a:effectLst/>
        </p:spPr>
      </p:pic>
    </p:spTree>
    <p:extLst>
      <p:ext uri="{BB962C8B-B14F-4D97-AF65-F5344CB8AC3E}">
        <p14:creationId xmlns:p14="http://schemas.microsoft.com/office/powerpoint/2010/main" val="44259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48A789-E0DC-4BD1-AB84-FDA6A55F7160}"/>
              </a:ext>
            </a:extLst>
          </p:cNvPr>
          <p:cNvSpPr>
            <a:spLocks noGrp="1"/>
          </p:cNvSpPr>
          <p:nvPr>
            <p:ph type="body" sz="quarter" idx="10"/>
          </p:nvPr>
        </p:nvSpPr>
        <p:spPr/>
        <p:txBody>
          <a:bodyPr>
            <a:normAutofit lnSpcReduction="10000"/>
          </a:bodyPr>
          <a:lstStyle/>
          <a:p>
            <a:r>
              <a:rPr lang="en-US"/>
              <a:t>bridge condition trends</a:t>
            </a:r>
          </a:p>
        </p:txBody>
      </p:sp>
      <p:graphicFrame>
        <p:nvGraphicFramePr>
          <p:cNvPr id="7" name="Object 6">
            <a:hlinkClick r:id="rId3"/>
            <a:extLst>
              <a:ext uri="{FF2B5EF4-FFF2-40B4-BE49-F238E27FC236}">
                <a16:creationId xmlns:a16="http://schemas.microsoft.com/office/drawing/2014/main" id="{AFE8C52C-C9B2-1711-F4B8-36FCD168B413}"/>
              </a:ext>
            </a:extLst>
          </p:cNvPr>
          <p:cNvGraphicFramePr>
            <a:graphicFrameLocks noChangeAspect="1"/>
          </p:cNvGraphicFramePr>
          <p:nvPr>
            <p:extLst>
              <p:ext uri="{D42A27DB-BD31-4B8C-83A1-F6EECF244321}">
                <p14:modId xmlns:p14="http://schemas.microsoft.com/office/powerpoint/2010/main" val="1423796056"/>
              </p:ext>
            </p:extLst>
          </p:nvPr>
        </p:nvGraphicFramePr>
        <p:xfrm>
          <a:off x="1033463" y="1068388"/>
          <a:ext cx="10125075" cy="4946650"/>
        </p:xfrm>
        <a:graphic>
          <a:graphicData uri="http://schemas.openxmlformats.org/presentationml/2006/ole">
            <mc:AlternateContent xmlns:mc="http://schemas.openxmlformats.org/markup-compatibility/2006">
              <mc:Choice xmlns:v="urn:schemas-microsoft-com:vml" Requires="v">
                <p:oleObj name="Worksheet" r:id="rId4" imgW="7277048" imgH="3625596" progId="Excel.Sheet.12">
                  <p:link updateAutomatic="1"/>
                </p:oleObj>
              </mc:Choice>
              <mc:Fallback>
                <p:oleObj name="Worksheet" r:id="rId4" imgW="7277048" imgH="3625596" progId="Excel.Sheet.12">
                  <p:link updateAutomatic="1"/>
                  <p:pic>
                    <p:nvPicPr>
                      <p:cNvPr id="7" name="Object 6">
                        <a:hlinkClick r:id="rId3"/>
                        <a:extLst>
                          <a:ext uri="{FF2B5EF4-FFF2-40B4-BE49-F238E27FC236}">
                            <a16:creationId xmlns:a16="http://schemas.microsoft.com/office/drawing/2014/main" id="{AFE8C52C-C9B2-1711-F4B8-36FCD168B413}"/>
                          </a:ext>
                        </a:extLst>
                      </p:cNvPr>
                      <p:cNvPicPr/>
                      <p:nvPr/>
                    </p:nvPicPr>
                    <p:blipFill>
                      <a:blip r:embed="rId5"/>
                      <a:stretch>
                        <a:fillRect/>
                      </a:stretch>
                    </p:blipFill>
                    <p:spPr>
                      <a:xfrm>
                        <a:off x="1033463" y="1068388"/>
                        <a:ext cx="10125075" cy="4946650"/>
                      </a:xfrm>
                      <a:prstGeom prst="rect">
                        <a:avLst/>
                      </a:prstGeom>
                    </p:spPr>
                  </p:pic>
                </p:oleObj>
              </mc:Fallback>
            </mc:AlternateContent>
          </a:graphicData>
        </a:graphic>
      </p:graphicFrame>
    </p:spTree>
    <p:extLst>
      <p:ext uri="{BB962C8B-B14F-4D97-AF65-F5344CB8AC3E}">
        <p14:creationId xmlns:p14="http://schemas.microsoft.com/office/powerpoint/2010/main" val="198193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54A7BF-7B32-4690-B80C-A3C8FFF9FDA7}"/>
              </a:ext>
            </a:extLst>
          </p:cNvPr>
          <p:cNvSpPr>
            <a:spLocks noGrp="1"/>
          </p:cNvSpPr>
          <p:nvPr>
            <p:ph type="body" sz="quarter" idx="10"/>
          </p:nvPr>
        </p:nvSpPr>
        <p:spPr/>
        <p:txBody>
          <a:bodyPr>
            <a:normAutofit fontScale="62500" lnSpcReduction="20000"/>
          </a:bodyPr>
          <a:lstStyle/>
          <a:p>
            <a:r>
              <a:rPr lang="en-US"/>
              <a:t>Project Delivery District 5 – Total Lettings </a:t>
            </a:r>
          </a:p>
        </p:txBody>
      </p:sp>
      <p:graphicFrame>
        <p:nvGraphicFramePr>
          <p:cNvPr id="5" name="Content Placeholder 5">
            <a:extLst>
              <a:ext uri="{FF2B5EF4-FFF2-40B4-BE49-F238E27FC236}">
                <a16:creationId xmlns:a16="http://schemas.microsoft.com/office/drawing/2014/main" id="{5311A910-C5CB-48FA-A86B-A55E9B032E30}"/>
              </a:ext>
            </a:extLst>
          </p:cNvPr>
          <p:cNvGraphicFramePr>
            <a:graphicFrameLocks/>
          </p:cNvGraphicFramePr>
          <p:nvPr>
            <p:extLst>
              <p:ext uri="{D42A27DB-BD31-4B8C-83A1-F6EECF244321}">
                <p14:modId xmlns:p14="http://schemas.microsoft.com/office/powerpoint/2010/main" val="147139687"/>
              </p:ext>
            </p:extLst>
          </p:nvPr>
        </p:nvGraphicFramePr>
        <p:xfrm>
          <a:off x="477395" y="1045525"/>
          <a:ext cx="11212285" cy="5091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3739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1BEEFDF-C106-4483-B08A-723719F7EDBA}"/>
              </a:ext>
            </a:extLst>
          </p:cNvPr>
          <p:cNvGraphicFramePr>
            <a:graphicFrameLocks noGrp="1"/>
          </p:cNvGraphicFramePr>
          <p:nvPr>
            <p:ph idx="1"/>
            <p:extLst>
              <p:ext uri="{D42A27DB-BD31-4B8C-83A1-F6EECF244321}">
                <p14:modId xmlns:p14="http://schemas.microsoft.com/office/powerpoint/2010/main" val="1052824113"/>
              </p:ext>
            </p:extLst>
          </p:nvPr>
        </p:nvGraphicFramePr>
        <p:xfrm>
          <a:off x="1516513" y="1354493"/>
          <a:ext cx="8727968" cy="5121285"/>
        </p:xfrm>
        <a:graphic>
          <a:graphicData uri="http://schemas.openxmlformats.org/drawingml/2006/table">
            <a:tbl>
              <a:tblPr>
                <a:tableStyleId>{35758FB7-9AC5-4552-8A53-C91805E547FA}</a:tableStyleId>
              </a:tblPr>
              <a:tblGrid>
                <a:gridCol w="1398432">
                  <a:extLst>
                    <a:ext uri="{9D8B030D-6E8A-4147-A177-3AD203B41FA5}">
                      <a16:colId xmlns:a16="http://schemas.microsoft.com/office/drawing/2014/main" val="1245545660"/>
                    </a:ext>
                  </a:extLst>
                </a:gridCol>
                <a:gridCol w="2022952">
                  <a:extLst>
                    <a:ext uri="{9D8B030D-6E8A-4147-A177-3AD203B41FA5}">
                      <a16:colId xmlns:a16="http://schemas.microsoft.com/office/drawing/2014/main" val="4048236737"/>
                    </a:ext>
                  </a:extLst>
                </a:gridCol>
                <a:gridCol w="1905679">
                  <a:extLst>
                    <a:ext uri="{9D8B030D-6E8A-4147-A177-3AD203B41FA5}">
                      <a16:colId xmlns:a16="http://schemas.microsoft.com/office/drawing/2014/main" val="29379411"/>
                    </a:ext>
                  </a:extLst>
                </a:gridCol>
                <a:gridCol w="1993634">
                  <a:extLst>
                    <a:ext uri="{9D8B030D-6E8A-4147-A177-3AD203B41FA5}">
                      <a16:colId xmlns:a16="http://schemas.microsoft.com/office/drawing/2014/main" val="1457278086"/>
                    </a:ext>
                  </a:extLst>
                </a:gridCol>
                <a:gridCol w="1407271">
                  <a:extLst>
                    <a:ext uri="{9D8B030D-6E8A-4147-A177-3AD203B41FA5}">
                      <a16:colId xmlns:a16="http://schemas.microsoft.com/office/drawing/2014/main" val="3162113009"/>
                    </a:ext>
                  </a:extLst>
                </a:gridCol>
              </a:tblGrid>
              <a:tr h="393945">
                <a:tc>
                  <a:txBody>
                    <a:bodyPr/>
                    <a:lstStyle/>
                    <a:p>
                      <a:pPr algn="l" fontAlgn="b"/>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LVTS</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NEPA</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RATS</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Total</a:t>
                      </a:r>
                      <a:endParaRPr lang="en-US" sz="24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329068506"/>
                  </a:ext>
                </a:extLst>
              </a:tr>
              <a:tr h="393945">
                <a:tc>
                  <a:txBody>
                    <a:bodyPr/>
                    <a:lstStyle/>
                    <a:p>
                      <a:pPr algn="l" fontAlgn="b"/>
                      <a:r>
                        <a:rPr lang="en-US" sz="2400" b="1" u="none" strike="noStrike">
                          <a:effectLst/>
                        </a:rPr>
                        <a:t>NHPP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$60.933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$26.365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$47.878</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$135.176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758057673"/>
                  </a:ext>
                </a:extLst>
              </a:tr>
              <a:tr h="393945">
                <a:tc>
                  <a:txBody>
                    <a:bodyPr/>
                    <a:lstStyle/>
                    <a:p>
                      <a:pPr algn="l" fontAlgn="b"/>
                      <a:r>
                        <a:rPr lang="en-US" sz="2400" b="1" u="none" strike="noStrike">
                          <a:effectLst/>
                        </a:rPr>
                        <a:t>STP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$28.615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$33.335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$21.977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$83.927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2584839366"/>
                  </a:ext>
                </a:extLst>
              </a:tr>
              <a:tr h="393945">
                <a:tc>
                  <a:txBody>
                    <a:bodyPr/>
                    <a:lstStyle/>
                    <a:p>
                      <a:pPr algn="l" fontAlgn="b"/>
                      <a:r>
                        <a:rPr lang="en-US" sz="2400" b="1" u="none" strike="noStrike">
                          <a:effectLst/>
                        </a:rPr>
                        <a:t>State</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$93.409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$71.692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$74.416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$239.517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2624397273"/>
                  </a:ext>
                </a:extLst>
              </a:tr>
              <a:tr h="393945">
                <a:tc>
                  <a:txBody>
                    <a:bodyPr/>
                    <a:lstStyle/>
                    <a:p>
                      <a:pPr algn="l" fontAlgn="b"/>
                      <a:r>
                        <a:rPr lang="en-US" sz="2400" b="1" u="none" strike="noStrike">
                          <a:effectLst/>
                        </a:rPr>
                        <a:t>BOF</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$22.340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$21.834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$16.334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$60.508</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861905476"/>
                  </a:ext>
                </a:extLst>
              </a:tr>
              <a:tr h="393945">
                <a:tc>
                  <a:txBody>
                    <a:bodyPr/>
                    <a:lstStyle/>
                    <a:p>
                      <a:pPr algn="l" fontAlgn="b"/>
                      <a:r>
                        <a:rPr lang="en-US" sz="2400" b="1" u="none" strike="noStrike">
                          <a:effectLst/>
                        </a:rPr>
                        <a:t>HSIP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$20.761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$12.783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$13.124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$46.668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657033224"/>
                  </a:ext>
                </a:extLst>
              </a:tr>
              <a:tr h="393945">
                <a:tc>
                  <a:txBody>
                    <a:bodyPr/>
                    <a:lstStyle/>
                    <a:p>
                      <a:pPr marL="0" algn="l" defTabSz="914400" rtl="0" eaLnBrk="1" fontAlgn="b" latinLnBrk="0" hangingPunct="1"/>
                      <a:r>
                        <a:rPr lang="en-US" sz="2400" b="1" u="none" strike="noStrike" kern="1200">
                          <a:solidFill>
                            <a:schemeClr val="dk1"/>
                          </a:solidFill>
                          <a:effectLst/>
                          <a:latin typeface="+mn-lt"/>
                          <a:ea typeface="+mn-ea"/>
                          <a:cs typeface="+mn-cs"/>
                        </a:rPr>
                        <a:t>CMAQ</a:t>
                      </a:r>
                    </a:p>
                  </a:txBody>
                  <a:tcPr marL="3810" marR="3810" marT="3810" marB="0" anchor="b"/>
                </a:tc>
                <a:tc>
                  <a:txBody>
                    <a:bodyPr/>
                    <a:lstStyle/>
                    <a:p>
                      <a:pPr algn="ctr" fontAlgn="b"/>
                      <a:r>
                        <a:rPr lang="en-US" sz="2400" b="0" u="none" strike="noStrike">
                          <a:effectLst/>
                        </a:rPr>
                        <a:t>$27.888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$2.189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$17.396</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$47.473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2960129271"/>
                  </a:ext>
                </a:extLst>
              </a:tr>
              <a:tr h="393945">
                <a:tc>
                  <a:txBody>
                    <a:bodyPr/>
                    <a:lstStyle/>
                    <a:p>
                      <a:pPr marL="0" algn="l" defTabSz="914400" rtl="0" eaLnBrk="1" fontAlgn="b" latinLnBrk="0" hangingPunct="1"/>
                      <a:r>
                        <a:rPr lang="en-US" sz="2400" b="1" u="none" strike="noStrike" kern="1200">
                          <a:solidFill>
                            <a:schemeClr val="dk1"/>
                          </a:solidFill>
                          <a:effectLst/>
                          <a:latin typeface="+mn-lt"/>
                          <a:ea typeface="+mn-ea"/>
                          <a:cs typeface="+mn-cs"/>
                        </a:rPr>
                        <a:t>CRP</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$2.351</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$6.118</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$1.636</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$10.105</a:t>
                      </a:r>
                    </a:p>
                  </a:txBody>
                  <a:tcPr marL="3810" marR="3810" marT="3810" marB="0" anchor="b"/>
                </a:tc>
                <a:extLst>
                  <a:ext uri="{0D108BD9-81ED-4DB2-BD59-A6C34878D82A}">
                    <a16:rowId xmlns:a16="http://schemas.microsoft.com/office/drawing/2014/main" val="1962134288"/>
                  </a:ext>
                </a:extLst>
              </a:tr>
              <a:tr h="393945">
                <a:tc>
                  <a:txBody>
                    <a:bodyPr/>
                    <a:lstStyle/>
                    <a:p>
                      <a:pPr marL="0" algn="l" defTabSz="914400" rtl="0" eaLnBrk="1" fontAlgn="b" latinLnBrk="0" hangingPunct="1"/>
                      <a:r>
                        <a:rPr lang="en-US" sz="2400" b="1" u="none" strike="noStrike" kern="1200">
                          <a:solidFill>
                            <a:schemeClr val="dk1"/>
                          </a:solidFill>
                          <a:effectLst/>
                          <a:latin typeface="+mn-lt"/>
                          <a:ea typeface="+mn-ea"/>
                          <a:cs typeface="+mn-cs"/>
                        </a:rPr>
                        <a:t>CRPU</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$6.473</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$0.000</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$3.028</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$9.501</a:t>
                      </a:r>
                    </a:p>
                  </a:txBody>
                  <a:tcPr marL="3810" marR="3810" marT="3810" marB="0" anchor="b"/>
                </a:tc>
                <a:extLst>
                  <a:ext uri="{0D108BD9-81ED-4DB2-BD59-A6C34878D82A}">
                    <a16:rowId xmlns:a16="http://schemas.microsoft.com/office/drawing/2014/main" val="2245925689"/>
                  </a:ext>
                </a:extLst>
              </a:tr>
              <a:tr h="393945">
                <a:tc>
                  <a:txBody>
                    <a:bodyPr/>
                    <a:lstStyle/>
                    <a:p>
                      <a:pPr algn="l" fontAlgn="b"/>
                      <a:r>
                        <a:rPr lang="en-US" sz="2400" b="1" u="none" strike="noStrike">
                          <a:effectLst/>
                        </a:rPr>
                        <a:t>TAU</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$5.152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$0.000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$2.410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$7.562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1360963315"/>
                  </a:ext>
                </a:extLst>
              </a:tr>
              <a:tr h="393945">
                <a:tc>
                  <a:txBody>
                    <a:bodyPr/>
                    <a:lstStyle/>
                    <a:p>
                      <a:pPr algn="l" fontAlgn="b"/>
                      <a:r>
                        <a:rPr lang="en-US" sz="2400" b="1" u="none" strike="noStrike">
                          <a:effectLst/>
                        </a:rPr>
                        <a:t>STU</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$55.199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$0.000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$25.823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$81.022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724145394"/>
                  </a:ext>
                </a:extLst>
              </a:tr>
              <a:tr h="393945">
                <a:tc>
                  <a:txBody>
                    <a:bodyPr/>
                    <a:lstStyle/>
                    <a:p>
                      <a:pPr algn="l" fontAlgn="b"/>
                      <a:r>
                        <a:rPr lang="en-US" sz="2400" b="1" u="none" strike="noStrike">
                          <a:effectLst/>
                        </a:rPr>
                        <a:t>BRIP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$33.977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$22.897</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$29.671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$86.545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162409789"/>
                  </a:ext>
                </a:extLst>
              </a:tr>
              <a:tr h="393945">
                <a:tc>
                  <a:txBody>
                    <a:bodyPr/>
                    <a:lstStyle/>
                    <a:p>
                      <a:pPr algn="l" fontAlgn="b"/>
                      <a:r>
                        <a:rPr lang="en-US" sz="2400" b="1" u="none" strike="noStrike">
                          <a:effectLst/>
                        </a:rPr>
                        <a:t>Total</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$357.099 </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$197.213 </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$253.693 </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$808.005 </a:t>
                      </a:r>
                      <a:endParaRPr lang="en-US" sz="24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1625229662"/>
                  </a:ext>
                </a:extLst>
              </a:tr>
            </a:tbl>
          </a:graphicData>
        </a:graphic>
      </p:graphicFrame>
      <p:sp>
        <p:nvSpPr>
          <p:cNvPr id="3" name="Text Placeholder 2">
            <a:extLst>
              <a:ext uri="{FF2B5EF4-FFF2-40B4-BE49-F238E27FC236}">
                <a16:creationId xmlns:a16="http://schemas.microsoft.com/office/drawing/2014/main" id="{58C14213-70AD-4876-B867-548F6271B9CA}"/>
              </a:ext>
            </a:extLst>
          </p:cNvPr>
          <p:cNvSpPr>
            <a:spLocks noGrp="1"/>
          </p:cNvSpPr>
          <p:nvPr>
            <p:ph type="body" sz="quarter" idx="10"/>
          </p:nvPr>
        </p:nvSpPr>
        <p:spPr/>
        <p:txBody>
          <a:bodyPr>
            <a:normAutofit fontScale="70000" lnSpcReduction="20000"/>
          </a:bodyPr>
          <a:lstStyle/>
          <a:p>
            <a:r>
              <a:rPr lang="en-US"/>
              <a:t>Tip funding &amp; future considerations</a:t>
            </a:r>
          </a:p>
        </p:txBody>
      </p:sp>
      <p:sp>
        <p:nvSpPr>
          <p:cNvPr id="6" name="TextBox 5">
            <a:extLst>
              <a:ext uri="{FF2B5EF4-FFF2-40B4-BE49-F238E27FC236}">
                <a16:creationId xmlns:a16="http://schemas.microsoft.com/office/drawing/2014/main" id="{1DE06688-5D6B-49C3-AF6A-D6313E72467D}"/>
              </a:ext>
            </a:extLst>
          </p:cNvPr>
          <p:cNvSpPr txBox="1"/>
          <p:nvPr/>
        </p:nvSpPr>
        <p:spPr>
          <a:xfrm>
            <a:off x="1610288" y="706013"/>
            <a:ext cx="8540418" cy="523220"/>
          </a:xfrm>
          <a:prstGeom prst="rect">
            <a:avLst/>
          </a:prstGeom>
          <a:noFill/>
        </p:spPr>
        <p:txBody>
          <a:bodyPr wrap="square" rtlCol="0">
            <a:spAutoFit/>
          </a:bodyPr>
          <a:lstStyle/>
          <a:p>
            <a:pPr algn="ctr"/>
            <a:r>
              <a:rPr lang="en-US" sz="2800" b="1"/>
              <a:t>2025 – 2028 TIP</a:t>
            </a:r>
          </a:p>
        </p:txBody>
      </p:sp>
    </p:spTree>
    <p:extLst>
      <p:ext uri="{BB962C8B-B14F-4D97-AF65-F5344CB8AC3E}">
        <p14:creationId xmlns:p14="http://schemas.microsoft.com/office/powerpoint/2010/main" val="340024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1BEEFDF-C106-4483-B08A-723719F7EDBA}"/>
              </a:ext>
            </a:extLst>
          </p:cNvPr>
          <p:cNvGraphicFramePr>
            <a:graphicFrameLocks noGrp="1"/>
          </p:cNvGraphicFramePr>
          <p:nvPr>
            <p:ph idx="1"/>
            <p:extLst>
              <p:ext uri="{D42A27DB-BD31-4B8C-83A1-F6EECF244321}">
                <p14:modId xmlns:p14="http://schemas.microsoft.com/office/powerpoint/2010/main" val="2046914971"/>
              </p:ext>
            </p:extLst>
          </p:nvPr>
        </p:nvGraphicFramePr>
        <p:xfrm>
          <a:off x="1512093" y="1354493"/>
          <a:ext cx="8736807" cy="5121285"/>
        </p:xfrm>
        <a:graphic>
          <a:graphicData uri="http://schemas.openxmlformats.org/drawingml/2006/table">
            <a:tbl>
              <a:tblPr>
                <a:tableStyleId>{35758FB7-9AC5-4552-8A53-C91805E547FA}</a:tableStyleId>
              </a:tblPr>
              <a:tblGrid>
                <a:gridCol w="1407271">
                  <a:extLst>
                    <a:ext uri="{9D8B030D-6E8A-4147-A177-3AD203B41FA5}">
                      <a16:colId xmlns:a16="http://schemas.microsoft.com/office/drawing/2014/main" val="1245545660"/>
                    </a:ext>
                  </a:extLst>
                </a:gridCol>
                <a:gridCol w="2022952">
                  <a:extLst>
                    <a:ext uri="{9D8B030D-6E8A-4147-A177-3AD203B41FA5}">
                      <a16:colId xmlns:a16="http://schemas.microsoft.com/office/drawing/2014/main" val="4048236737"/>
                    </a:ext>
                  </a:extLst>
                </a:gridCol>
                <a:gridCol w="1905679">
                  <a:extLst>
                    <a:ext uri="{9D8B030D-6E8A-4147-A177-3AD203B41FA5}">
                      <a16:colId xmlns:a16="http://schemas.microsoft.com/office/drawing/2014/main" val="29379411"/>
                    </a:ext>
                  </a:extLst>
                </a:gridCol>
                <a:gridCol w="1993634">
                  <a:extLst>
                    <a:ext uri="{9D8B030D-6E8A-4147-A177-3AD203B41FA5}">
                      <a16:colId xmlns:a16="http://schemas.microsoft.com/office/drawing/2014/main" val="1457278086"/>
                    </a:ext>
                  </a:extLst>
                </a:gridCol>
                <a:gridCol w="1407271">
                  <a:extLst>
                    <a:ext uri="{9D8B030D-6E8A-4147-A177-3AD203B41FA5}">
                      <a16:colId xmlns:a16="http://schemas.microsoft.com/office/drawing/2014/main" val="3162113009"/>
                    </a:ext>
                  </a:extLst>
                </a:gridCol>
              </a:tblGrid>
              <a:tr h="393945">
                <a:tc>
                  <a:txBody>
                    <a:bodyPr/>
                    <a:lstStyle/>
                    <a:p>
                      <a:pPr algn="l" fontAlgn="b"/>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LVTS</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NEPA</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RATS</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Total</a:t>
                      </a:r>
                      <a:endParaRPr lang="en-US" sz="24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329068506"/>
                  </a:ext>
                </a:extLst>
              </a:tr>
              <a:tr h="393945">
                <a:tc>
                  <a:txBody>
                    <a:bodyPr/>
                    <a:lstStyle/>
                    <a:p>
                      <a:pPr algn="l" fontAlgn="b"/>
                      <a:r>
                        <a:rPr lang="en-US" sz="2400" b="1" u="none" strike="noStrike">
                          <a:effectLst/>
                        </a:rPr>
                        <a:t>NHPP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$54.959</a:t>
                      </a:r>
                    </a:p>
                  </a:txBody>
                  <a:tcPr marL="3810" marR="3810" marT="3810" marB="0" anchor="b"/>
                </a:tc>
                <a:tc>
                  <a:txBody>
                    <a:bodyPr/>
                    <a:lstStyle/>
                    <a:p>
                      <a:pPr algn="ctr" fontAlgn="b"/>
                      <a:r>
                        <a:rPr lang="en-US" sz="2400" b="0" u="none" strike="noStrike">
                          <a:effectLst/>
                        </a:rPr>
                        <a:t>$23.215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$41.993</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$120.167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758057673"/>
                  </a:ext>
                </a:extLst>
              </a:tr>
              <a:tr h="393945">
                <a:tc>
                  <a:txBody>
                    <a:bodyPr/>
                    <a:lstStyle/>
                    <a:p>
                      <a:pPr algn="l" fontAlgn="b"/>
                      <a:r>
                        <a:rPr lang="en-US" sz="2400" b="1" u="none" strike="noStrike">
                          <a:effectLst/>
                        </a:rPr>
                        <a:t>STP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$28.790</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$29.065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$22.048</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$79.903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2584839366"/>
                  </a:ext>
                </a:extLst>
              </a:tr>
              <a:tr h="393945">
                <a:tc>
                  <a:txBody>
                    <a:bodyPr/>
                    <a:lstStyle/>
                    <a:p>
                      <a:pPr algn="l" fontAlgn="b"/>
                      <a:r>
                        <a:rPr lang="en-US" sz="2400" b="1" u="none" strike="noStrike">
                          <a:effectLst/>
                        </a:rPr>
                        <a:t>State</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$89.685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$59.051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$71.242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$219.978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2624397273"/>
                  </a:ext>
                </a:extLst>
              </a:tr>
              <a:tr h="393945">
                <a:tc>
                  <a:txBody>
                    <a:bodyPr/>
                    <a:lstStyle/>
                    <a:p>
                      <a:pPr algn="l" fontAlgn="b"/>
                      <a:r>
                        <a:rPr lang="en-US" sz="2400" b="1" u="none" strike="noStrike">
                          <a:effectLst/>
                        </a:rPr>
                        <a:t>BOF</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$22.455</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$18.701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$16.321</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$57.477</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861905476"/>
                  </a:ext>
                </a:extLst>
              </a:tr>
              <a:tr h="393945">
                <a:tc>
                  <a:txBody>
                    <a:bodyPr/>
                    <a:lstStyle/>
                    <a:p>
                      <a:pPr algn="l" fontAlgn="b"/>
                      <a:r>
                        <a:rPr lang="en-US" sz="2400" b="1" u="none" strike="noStrike">
                          <a:effectLst/>
                        </a:rPr>
                        <a:t>HSIP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$21.842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$10.040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$13.461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$45.343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657033224"/>
                  </a:ext>
                </a:extLst>
              </a:tr>
              <a:tr h="393945">
                <a:tc>
                  <a:txBody>
                    <a:bodyPr/>
                    <a:lstStyle/>
                    <a:p>
                      <a:pPr algn="l" fontAlgn="b"/>
                      <a:r>
                        <a:rPr lang="en-US" sz="2400" b="1" u="none" strike="noStrike">
                          <a:effectLst/>
                        </a:rPr>
                        <a:t>CMAQ</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$28.058</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$2.202</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$17.502</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$47.762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2960129271"/>
                  </a:ext>
                </a:extLst>
              </a:tr>
              <a:tr h="393945">
                <a:tc>
                  <a:txBody>
                    <a:bodyPr/>
                    <a:lstStyle/>
                    <a:p>
                      <a:pPr algn="l" fontAlgn="b"/>
                      <a:r>
                        <a:rPr lang="en-US" sz="2400" b="1" i="0" u="none" strike="noStrike">
                          <a:effectLst/>
                          <a:latin typeface="Arial" panose="020B0604020202020204" pitchFamily="34" charset="0"/>
                        </a:rPr>
                        <a:t>CRP</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$2.290</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$5.049</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$1.606</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$8.945</a:t>
                      </a:r>
                    </a:p>
                  </a:txBody>
                  <a:tcPr marL="3810" marR="3810" marT="3810" marB="0" anchor="b"/>
                </a:tc>
                <a:extLst>
                  <a:ext uri="{0D108BD9-81ED-4DB2-BD59-A6C34878D82A}">
                    <a16:rowId xmlns:a16="http://schemas.microsoft.com/office/drawing/2014/main" val="1962134288"/>
                  </a:ext>
                </a:extLst>
              </a:tr>
              <a:tr h="393945">
                <a:tc>
                  <a:txBody>
                    <a:bodyPr/>
                    <a:lstStyle/>
                    <a:p>
                      <a:pPr algn="l" fontAlgn="b"/>
                      <a:r>
                        <a:rPr lang="en-US" sz="2400" b="1" i="0" u="none" strike="noStrike">
                          <a:effectLst/>
                          <a:latin typeface="Arial" panose="020B0604020202020204" pitchFamily="34" charset="0"/>
                        </a:rPr>
                        <a:t>CRPU</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$6.505</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$0.000</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$3.043</a:t>
                      </a:r>
                    </a:p>
                  </a:txBody>
                  <a:tcPr marL="3810" marR="3810" marT="3810" marB="0" anchor="b"/>
                </a:tc>
                <a:tc>
                  <a:txBody>
                    <a:bodyPr/>
                    <a:lstStyle/>
                    <a:p>
                      <a:pPr marL="0" algn="ctr" defTabSz="914400" rtl="0" eaLnBrk="1" fontAlgn="b" latinLnBrk="0" hangingPunct="1"/>
                      <a:r>
                        <a:rPr lang="en-US" sz="2400" b="0" u="none" strike="noStrike" kern="1200">
                          <a:solidFill>
                            <a:schemeClr val="dk1"/>
                          </a:solidFill>
                          <a:effectLst/>
                          <a:latin typeface="+mn-lt"/>
                          <a:ea typeface="+mn-ea"/>
                          <a:cs typeface="+mn-cs"/>
                        </a:rPr>
                        <a:t>$9.548</a:t>
                      </a:r>
                    </a:p>
                  </a:txBody>
                  <a:tcPr marL="3810" marR="3810" marT="3810" marB="0" anchor="b"/>
                </a:tc>
                <a:extLst>
                  <a:ext uri="{0D108BD9-81ED-4DB2-BD59-A6C34878D82A}">
                    <a16:rowId xmlns:a16="http://schemas.microsoft.com/office/drawing/2014/main" val="2245925689"/>
                  </a:ext>
                </a:extLst>
              </a:tr>
              <a:tr h="393945">
                <a:tc>
                  <a:txBody>
                    <a:bodyPr/>
                    <a:lstStyle/>
                    <a:p>
                      <a:pPr algn="l" fontAlgn="b"/>
                      <a:r>
                        <a:rPr lang="en-US" sz="2400" b="1" u="none" strike="noStrike">
                          <a:effectLst/>
                        </a:rPr>
                        <a:t>TAU</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$5.179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$0.000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$2.423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$7.602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1360963315"/>
                  </a:ext>
                </a:extLst>
              </a:tr>
              <a:tr h="393945">
                <a:tc>
                  <a:txBody>
                    <a:bodyPr/>
                    <a:lstStyle/>
                    <a:p>
                      <a:pPr algn="l" fontAlgn="b"/>
                      <a:r>
                        <a:rPr lang="en-US" sz="2400" b="1" u="none" strike="noStrike">
                          <a:effectLst/>
                        </a:rPr>
                        <a:t>STU</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$55.471</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$0.000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$25.950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$81.421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724145394"/>
                  </a:ext>
                </a:extLst>
              </a:tr>
              <a:tr h="393945">
                <a:tc>
                  <a:txBody>
                    <a:bodyPr/>
                    <a:lstStyle/>
                    <a:p>
                      <a:pPr algn="l" fontAlgn="b"/>
                      <a:r>
                        <a:rPr lang="en-US" sz="2400" b="1" u="none" strike="noStrike">
                          <a:effectLst/>
                        </a:rPr>
                        <a:t>BRIP</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$34.104</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$19.773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$29.620 </a:t>
                      </a:r>
                      <a:endParaRPr lang="en-US" sz="2400" b="0" i="0" u="none" strike="noStrike">
                        <a:effectLst/>
                        <a:latin typeface="Arial" panose="020B0604020202020204" pitchFamily="34" charset="0"/>
                      </a:endParaRPr>
                    </a:p>
                  </a:txBody>
                  <a:tcPr marL="3810" marR="3810" marT="3810" marB="0" anchor="b"/>
                </a:tc>
                <a:tc>
                  <a:txBody>
                    <a:bodyPr/>
                    <a:lstStyle/>
                    <a:p>
                      <a:pPr algn="ctr" fontAlgn="b"/>
                      <a:r>
                        <a:rPr lang="en-US" sz="2400" b="0" u="none" strike="noStrike">
                          <a:effectLst/>
                        </a:rPr>
                        <a:t>$83.497 </a:t>
                      </a:r>
                      <a:endParaRPr lang="en-US" sz="2400" b="0"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3162409789"/>
                  </a:ext>
                </a:extLst>
              </a:tr>
              <a:tr h="393945">
                <a:tc>
                  <a:txBody>
                    <a:bodyPr/>
                    <a:lstStyle/>
                    <a:p>
                      <a:pPr algn="l" fontAlgn="b"/>
                      <a:r>
                        <a:rPr lang="en-US" sz="2400" b="1" u="none" strike="noStrike">
                          <a:effectLst/>
                        </a:rPr>
                        <a:t>Total</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$349.338 </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$167.096 </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$245.209 </a:t>
                      </a:r>
                      <a:endParaRPr lang="en-US" sz="2400" b="1" i="0" u="none" strike="noStrike">
                        <a:effectLst/>
                        <a:latin typeface="Arial" panose="020B0604020202020204" pitchFamily="34" charset="0"/>
                      </a:endParaRPr>
                    </a:p>
                  </a:txBody>
                  <a:tcPr marL="3810" marR="3810" marT="3810" marB="0" anchor="b"/>
                </a:tc>
                <a:tc>
                  <a:txBody>
                    <a:bodyPr/>
                    <a:lstStyle/>
                    <a:p>
                      <a:pPr algn="ctr" fontAlgn="b"/>
                      <a:r>
                        <a:rPr lang="en-US" sz="2400" b="1" u="none" strike="noStrike">
                          <a:effectLst/>
                        </a:rPr>
                        <a:t>$761.643 </a:t>
                      </a:r>
                      <a:endParaRPr lang="en-US" sz="24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1625229662"/>
                  </a:ext>
                </a:extLst>
              </a:tr>
            </a:tbl>
          </a:graphicData>
        </a:graphic>
      </p:graphicFrame>
      <p:sp>
        <p:nvSpPr>
          <p:cNvPr id="3" name="Text Placeholder 2">
            <a:extLst>
              <a:ext uri="{FF2B5EF4-FFF2-40B4-BE49-F238E27FC236}">
                <a16:creationId xmlns:a16="http://schemas.microsoft.com/office/drawing/2014/main" id="{58C14213-70AD-4876-B867-548F6271B9CA}"/>
              </a:ext>
            </a:extLst>
          </p:cNvPr>
          <p:cNvSpPr>
            <a:spLocks noGrp="1"/>
          </p:cNvSpPr>
          <p:nvPr>
            <p:ph type="body" sz="quarter" idx="10"/>
          </p:nvPr>
        </p:nvSpPr>
        <p:spPr/>
        <p:txBody>
          <a:bodyPr>
            <a:normAutofit fontScale="70000" lnSpcReduction="20000"/>
          </a:bodyPr>
          <a:lstStyle/>
          <a:p>
            <a:r>
              <a:rPr lang="en-US"/>
              <a:t>Tip funding &amp; future considerations</a:t>
            </a:r>
          </a:p>
        </p:txBody>
      </p:sp>
      <p:sp>
        <p:nvSpPr>
          <p:cNvPr id="6" name="TextBox 5">
            <a:extLst>
              <a:ext uri="{FF2B5EF4-FFF2-40B4-BE49-F238E27FC236}">
                <a16:creationId xmlns:a16="http://schemas.microsoft.com/office/drawing/2014/main" id="{1DE06688-5D6B-49C3-AF6A-D6313E72467D}"/>
              </a:ext>
            </a:extLst>
          </p:cNvPr>
          <p:cNvSpPr txBox="1"/>
          <p:nvPr/>
        </p:nvSpPr>
        <p:spPr>
          <a:xfrm>
            <a:off x="1610287" y="731065"/>
            <a:ext cx="8540418" cy="523220"/>
          </a:xfrm>
          <a:prstGeom prst="rect">
            <a:avLst/>
          </a:prstGeom>
          <a:noFill/>
        </p:spPr>
        <p:txBody>
          <a:bodyPr wrap="square" rtlCol="0">
            <a:spAutoFit/>
          </a:bodyPr>
          <a:lstStyle/>
          <a:p>
            <a:pPr algn="ctr"/>
            <a:r>
              <a:rPr lang="en-US" sz="2800" b="1"/>
              <a:t>2027 – 2030 Draft TIP</a:t>
            </a:r>
          </a:p>
        </p:txBody>
      </p:sp>
    </p:spTree>
    <p:extLst>
      <p:ext uri="{BB962C8B-B14F-4D97-AF65-F5344CB8AC3E}">
        <p14:creationId xmlns:p14="http://schemas.microsoft.com/office/powerpoint/2010/main" val="227592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D390AF-7967-44FA-930C-99D709DFD301}"/>
              </a:ext>
            </a:extLst>
          </p:cNvPr>
          <p:cNvSpPr>
            <a:spLocks noGrp="1"/>
          </p:cNvSpPr>
          <p:nvPr>
            <p:ph type="body" sz="quarter" idx="10"/>
          </p:nvPr>
        </p:nvSpPr>
        <p:spPr/>
        <p:txBody>
          <a:bodyPr>
            <a:normAutofit fontScale="70000" lnSpcReduction="20000"/>
          </a:bodyPr>
          <a:lstStyle/>
          <a:p>
            <a:r>
              <a:rPr lang="en-US"/>
              <a:t>Tip funding &amp; future considerations</a:t>
            </a:r>
          </a:p>
          <a:p>
            <a:endParaRPr lang="en-US"/>
          </a:p>
        </p:txBody>
      </p:sp>
      <p:graphicFrame>
        <p:nvGraphicFramePr>
          <p:cNvPr id="7" name="Table 6">
            <a:extLst>
              <a:ext uri="{FF2B5EF4-FFF2-40B4-BE49-F238E27FC236}">
                <a16:creationId xmlns:a16="http://schemas.microsoft.com/office/drawing/2014/main" id="{D0DEC427-F468-4043-96B2-3CB4343DC04A}"/>
              </a:ext>
            </a:extLst>
          </p:cNvPr>
          <p:cNvGraphicFramePr>
            <a:graphicFrameLocks noGrp="1"/>
          </p:cNvGraphicFramePr>
          <p:nvPr>
            <p:extLst>
              <p:ext uri="{D42A27DB-BD31-4B8C-83A1-F6EECF244321}">
                <p14:modId xmlns:p14="http://schemas.microsoft.com/office/powerpoint/2010/main" val="2033253972"/>
              </p:ext>
            </p:extLst>
          </p:nvPr>
        </p:nvGraphicFramePr>
        <p:xfrm>
          <a:off x="1881302" y="993873"/>
          <a:ext cx="8404471" cy="5665470"/>
        </p:xfrm>
        <a:graphic>
          <a:graphicData uri="http://schemas.openxmlformats.org/drawingml/2006/table">
            <a:tbl>
              <a:tblPr>
                <a:tableStyleId>{35758FB7-9AC5-4552-8A53-C91805E547FA}</a:tableStyleId>
              </a:tblPr>
              <a:tblGrid>
                <a:gridCol w="1284760">
                  <a:extLst>
                    <a:ext uri="{9D8B030D-6E8A-4147-A177-3AD203B41FA5}">
                      <a16:colId xmlns:a16="http://schemas.microsoft.com/office/drawing/2014/main" val="3465697846"/>
                    </a:ext>
                  </a:extLst>
                </a:gridCol>
                <a:gridCol w="1846842">
                  <a:extLst>
                    <a:ext uri="{9D8B030D-6E8A-4147-A177-3AD203B41FA5}">
                      <a16:colId xmlns:a16="http://schemas.microsoft.com/office/drawing/2014/main" val="2577028847"/>
                    </a:ext>
                  </a:extLst>
                </a:gridCol>
                <a:gridCol w="1739779">
                  <a:extLst>
                    <a:ext uri="{9D8B030D-6E8A-4147-A177-3AD203B41FA5}">
                      <a16:colId xmlns:a16="http://schemas.microsoft.com/office/drawing/2014/main" val="1666927815"/>
                    </a:ext>
                  </a:extLst>
                </a:gridCol>
                <a:gridCol w="1820077">
                  <a:extLst>
                    <a:ext uri="{9D8B030D-6E8A-4147-A177-3AD203B41FA5}">
                      <a16:colId xmlns:a16="http://schemas.microsoft.com/office/drawing/2014/main" val="666908404"/>
                    </a:ext>
                  </a:extLst>
                </a:gridCol>
                <a:gridCol w="1713013">
                  <a:extLst>
                    <a:ext uri="{9D8B030D-6E8A-4147-A177-3AD203B41FA5}">
                      <a16:colId xmlns:a16="http://schemas.microsoft.com/office/drawing/2014/main" val="1265200059"/>
                    </a:ext>
                  </a:extLst>
                </a:gridCol>
              </a:tblGrid>
              <a:tr h="410119">
                <a:tc>
                  <a:txBody>
                    <a:bodyPr/>
                    <a:lstStyle/>
                    <a:p>
                      <a:pPr algn="l" fontAlgn="b"/>
                      <a:endParaRPr lang="en-US" sz="2800" b="1" i="0" u="none" strike="noStrike">
                        <a:effectLst/>
                        <a:latin typeface="Arial" panose="020B0604020202020204" pitchFamily="34" charset="0"/>
                      </a:endParaRPr>
                    </a:p>
                  </a:txBody>
                  <a:tcPr marL="3810" marR="3810" marT="3810" marB="0" anchor="b"/>
                </a:tc>
                <a:tc>
                  <a:txBody>
                    <a:bodyPr/>
                    <a:lstStyle/>
                    <a:p>
                      <a:pPr algn="ctr" fontAlgn="b"/>
                      <a:r>
                        <a:rPr lang="en-US" sz="2800" b="1" u="none" strike="noStrike">
                          <a:effectLst/>
                        </a:rPr>
                        <a:t>LVTS</a:t>
                      </a:r>
                      <a:endParaRPr lang="en-US" sz="2800" b="1" i="0" u="none" strike="noStrike">
                        <a:effectLst/>
                        <a:latin typeface="Arial" panose="020B0604020202020204" pitchFamily="34" charset="0"/>
                      </a:endParaRPr>
                    </a:p>
                  </a:txBody>
                  <a:tcPr marL="3810" marR="3810" marT="3810" marB="0" anchor="b"/>
                </a:tc>
                <a:tc>
                  <a:txBody>
                    <a:bodyPr/>
                    <a:lstStyle/>
                    <a:p>
                      <a:pPr algn="ctr" fontAlgn="b"/>
                      <a:r>
                        <a:rPr lang="en-US" sz="2800" b="1" u="none" strike="noStrike">
                          <a:effectLst/>
                        </a:rPr>
                        <a:t>NEPA</a:t>
                      </a:r>
                      <a:endParaRPr lang="en-US" sz="2800" b="1" i="0" u="none" strike="noStrike">
                        <a:effectLst/>
                        <a:latin typeface="Arial" panose="020B0604020202020204" pitchFamily="34" charset="0"/>
                      </a:endParaRPr>
                    </a:p>
                  </a:txBody>
                  <a:tcPr marL="3810" marR="3810" marT="3810" marB="0" anchor="b"/>
                </a:tc>
                <a:tc>
                  <a:txBody>
                    <a:bodyPr/>
                    <a:lstStyle/>
                    <a:p>
                      <a:pPr algn="ctr" fontAlgn="b"/>
                      <a:r>
                        <a:rPr lang="en-US" sz="2800" b="1" u="none" strike="noStrike">
                          <a:effectLst/>
                        </a:rPr>
                        <a:t>RATS</a:t>
                      </a:r>
                      <a:endParaRPr lang="en-US" sz="2800" b="1" i="0" u="none" strike="noStrike">
                        <a:effectLst/>
                        <a:latin typeface="Arial" panose="020B0604020202020204" pitchFamily="34" charset="0"/>
                      </a:endParaRPr>
                    </a:p>
                  </a:txBody>
                  <a:tcPr marL="3810" marR="3810" marT="3810" marB="0" anchor="b"/>
                </a:tc>
                <a:tc>
                  <a:txBody>
                    <a:bodyPr/>
                    <a:lstStyle/>
                    <a:p>
                      <a:pPr algn="ctr" fontAlgn="b"/>
                      <a:r>
                        <a:rPr lang="en-US" sz="2800" b="1" u="none" strike="noStrike">
                          <a:effectLst/>
                        </a:rPr>
                        <a:t>Total</a:t>
                      </a:r>
                      <a:endParaRPr lang="en-US" sz="2800" b="1" i="0" u="none" strike="noStrike">
                        <a:effectLst/>
                        <a:latin typeface="Arial" panose="020B0604020202020204" pitchFamily="34" charset="0"/>
                      </a:endParaRPr>
                    </a:p>
                  </a:txBody>
                  <a:tcPr marL="3810" marR="3810" marT="3810" marB="0" anchor="b"/>
                </a:tc>
                <a:extLst>
                  <a:ext uri="{0D108BD9-81ED-4DB2-BD59-A6C34878D82A}">
                    <a16:rowId xmlns:a16="http://schemas.microsoft.com/office/drawing/2014/main" val="2783144754"/>
                  </a:ext>
                </a:extLst>
              </a:tr>
              <a:tr h="415563">
                <a:tc>
                  <a:txBody>
                    <a:bodyPr/>
                    <a:lstStyle/>
                    <a:p>
                      <a:pPr algn="l" fontAlgn="b"/>
                      <a:r>
                        <a:rPr lang="en-US" sz="2800" b="1" u="none" strike="noStrike">
                          <a:effectLst/>
                        </a:rPr>
                        <a:t>NHPP</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($5.974)</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($3.150)</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($5.885)</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($15.009)</a:t>
                      </a:r>
                    </a:p>
                  </a:txBody>
                  <a:tcPr marL="9525" marR="9525" marT="9525" marB="0" anchor="b"/>
                </a:tc>
                <a:extLst>
                  <a:ext uri="{0D108BD9-81ED-4DB2-BD59-A6C34878D82A}">
                    <a16:rowId xmlns:a16="http://schemas.microsoft.com/office/drawing/2014/main" val="978578623"/>
                  </a:ext>
                </a:extLst>
              </a:tr>
              <a:tr h="415563">
                <a:tc>
                  <a:txBody>
                    <a:bodyPr/>
                    <a:lstStyle/>
                    <a:p>
                      <a:pPr algn="l" fontAlgn="b"/>
                      <a:r>
                        <a:rPr lang="en-US" sz="2800" b="1" u="none" strike="noStrike">
                          <a:effectLst/>
                        </a:rPr>
                        <a:t>STP</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$0.175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($4.270)</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$0.071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($4.024)</a:t>
                      </a:r>
                    </a:p>
                  </a:txBody>
                  <a:tcPr marL="9525" marR="9525" marT="9525" marB="0" anchor="b"/>
                </a:tc>
                <a:extLst>
                  <a:ext uri="{0D108BD9-81ED-4DB2-BD59-A6C34878D82A}">
                    <a16:rowId xmlns:a16="http://schemas.microsoft.com/office/drawing/2014/main" val="3780245327"/>
                  </a:ext>
                </a:extLst>
              </a:tr>
              <a:tr h="415563">
                <a:tc>
                  <a:txBody>
                    <a:bodyPr/>
                    <a:lstStyle/>
                    <a:p>
                      <a:pPr algn="l" fontAlgn="b"/>
                      <a:r>
                        <a:rPr lang="en-US" sz="2800" b="1" u="none" strike="noStrike">
                          <a:effectLst/>
                        </a:rPr>
                        <a:t>State</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($3.724)</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($12.641)</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($3.174)</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($19.539)</a:t>
                      </a:r>
                    </a:p>
                  </a:txBody>
                  <a:tcPr marL="9525" marR="9525" marT="9525" marB="0" anchor="b"/>
                </a:tc>
                <a:extLst>
                  <a:ext uri="{0D108BD9-81ED-4DB2-BD59-A6C34878D82A}">
                    <a16:rowId xmlns:a16="http://schemas.microsoft.com/office/drawing/2014/main" val="2876494209"/>
                  </a:ext>
                </a:extLst>
              </a:tr>
              <a:tr h="415563">
                <a:tc>
                  <a:txBody>
                    <a:bodyPr/>
                    <a:lstStyle/>
                    <a:p>
                      <a:pPr algn="l" fontAlgn="b"/>
                      <a:r>
                        <a:rPr lang="en-US" sz="2800" b="1" u="none" strike="noStrike">
                          <a:effectLst/>
                        </a:rPr>
                        <a:t>BOF</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$0.115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($3.133)</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($0.013)</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($3.031)</a:t>
                      </a:r>
                    </a:p>
                  </a:txBody>
                  <a:tcPr marL="9525" marR="9525" marT="9525" marB="0" anchor="b"/>
                </a:tc>
                <a:extLst>
                  <a:ext uri="{0D108BD9-81ED-4DB2-BD59-A6C34878D82A}">
                    <a16:rowId xmlns:a16="http://schemas.microsoft.com/office/drawing/2014/main" val="2102142930"/>
                  </a:ext>
                </a:extLst>
              </a:tr>
              <a:tr h="415563">
                <a:tc>
                  <a:txBody>
                    <a:bodyPr/>
                    <a:lstStyle/>
                    <a:p>
                      <a:pPr algn="l" fontAlgn="b"/>
                      <a:r>
                        <a:rPr lang="en-US" sz="2800" b="1" u="none" strike="noStrike">
                          <a:effectLst/>
                        </a:rPr>
                        <a:t>HSIP</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$1.081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($2.743)</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$0.337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($1.325)</a:t>
                      </a:r>
                    </a:p>
                  </a:txBody>
                  <a:tcPr marL="9525" marR="9525" marT="9525" marB="0" anchor="b"/>
                </a:tc>
                <a:extLst>
                  <a:ext uri="{0D108BD9-81ED-4DB2-BD59-A6C34878D82A}">
                    <a16:rowId xmlns:a16="http://schemas.microsoft.com/office/drawing/2014/main" val="2406033916"/>
                  </a:ext>
                </a:extLst>
              </a:tr>
              <a:tr h="415563">
                <a:tc>
                  <a:txBody>
                    <a:bodyPr/>
                    <a:lstStyle/>
                    <a:p>
                      <a:pPr algn="l" fontAlgn="b"/>
                      <a:r>
                        <a:rPr lang="en-US" sz="2800" b="1" u="none" strike="noStrike">
                          <a:effectLst/>
                        </a:rPr>
                        <a:t>CMAQ</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$0.170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$0.013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$0.106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$0.289 </a:t>
                      </a:r>
                    </a:p>
                  </a:txBody>
                  <a:tcPr marL="9525" marR="9525" marT="9525" marB="0" anchor="b"/>
                </a:tc>
                <a:extLst>
                  <a:ext uri="{0D108BD9-81ED-4DB2-BD59-A6C34878D82A}">
                    <a16:rowId xmlns:a16="http://schemas.microsoft.com/office/drawing/2014/main" val="2430838196"/>
                  </a:ext>
                </a:extLst>
              </a:tr>
              <a:tr h="415563">
                <a:tc>
                  <a:txBody>
                    <a:bodyPr/>
                    <a:lstStyle/>
                    <a:p>
                      <a:pPr algn="l" fontAlgn="b"/>
                      <a:r>
                        <a:rPr lang="en-US" sz="2800" b="1" i="0" u="none" strike="noStrike">
                          <a:effectLst/>
                          <a:latin typeface="Arial" panose="020B0604020202020204" pitchFamily="34" charset="0"/>
                        </a:rPr>
                        <a:t>CRP</a:t>
                      </a:r>
                    </a:p>
                  </a:txBody>
                  <a:tcPr marL="3810" marR="3810" marT="3810"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($0.061)</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($1.069)</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($0.030)</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($1.160)</a:t>
                      </a:r>
                    </a:p>
                  </a:txBody>
                  <a:tcPr marL="9525" marR="9525" marT="9525" marB="0" anchor="b"/>
                </a:tc>
                <a:extLst>
                  <a:ext uri="{0D108BD9-81ED-4DB2-BD59-A6C34878D82A}">
                    <a16:rowId xmlns:a16="http://schemas.microsoft.com/office/drawing/2014/main" val="439095900"/>
                  </a:ext>
                </a:extLst>
              </a:tr>
              <a:tr h="415563">
                <a:tc>
                  <a:txBody>
                    <a:bodyPr/>
                    <a:lstStyle/>
                    <a:p>
                      <a:pPr algn="l" fontAlgn="b"/>
                      <a:r>
                        <a:rPr lang="en-US" sz="2800" b="1" i="0" u="none" strike="noStrike">
                          <a:effectLst/>
                          <a:latin typeface="Arial" panose="020B0604020202020204" pitchFamily="34" charset="0"/>
                        </a:rPr>
                        <a:t>CRPU</a:t>
                      </a: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$0.032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$0.000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$0.015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$0.047 </a:t>
                      </a:r>
                    </a:p>
                  </a:txBody>
                  <a:tcPr marL="9525" marR="9525" marT="9525" marB="0" anchor="b"/>
                </a:tc>
                <a:extLst>
                  <a:ext uri="{0D108BD9-81ED-4DB2-BD59-A6C34878D82A}">
                    <a16:rowId xmlns:a16="http://schemas.microsoft.com/office/drawing/2014/main" val="3312005728"/>
                  </a:ext>
                </a:extLst>
              </a:tr>
              <a:tr h="415563">
                <a:tc>
                  <a:txBody>
                    <a:bodyPr/>
                    <a:lstStyle/>
                    <a:p>
                      <a:pPr algn="l" fontAlgn="b"/>
                      <a:r>
                        <a:rPr lang="en-US" sz="2800" b="1" u="none" strike="noStrike">
                          <a:effectLst/>
                        </a:rPr>
                        <a:t>TAU</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$0.027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$0.000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$0.013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$0.040 </a:t>
                      </a:r>
                    </a:p>
                  </a:txBody>
                  <a:tcPr marL="9525" marR="9525" marT="9525" marB="0" anchor="b"/>
                </a:tc>
                <a:extLst>
                  <a:ext uri="{0D108BD9-81ED-4DB2-BD59-A6C34878D82A}">
                    <a16:rowId xmlns:a16="http://schemas.microsoft.com/office/drawing/2014/main" val="1458995054"/>
                  </a:ext>
                </a:extLst>
              </a:tr>
              <a:tr h="415563">
                <a:tc>
                  <a:txBody>
                    <a:bodyPr/>
                    <a:lstStyle/>
                    <a:p>
                      <a:pPr algn="l" fontAlgn="b"/>
                      <a:r>
                        <a:rPr lang="en-US" sz="2800" b="1" u="none" strike="noStrike">
                          <a:effectLst/>
                        </a:rPr>
                        <a:t>STU</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$0.272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$0.000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$0.127 </a:t>
                      </a:r>
                    </a:p>
                  </a:txBody>
                  <a:tcPr marL="9525" marR="9525" marT="9525" marB="0" anchor="b"/>
                </a:tc>
                <a:tc>
                  <a:txBody>
                    <a:bodyPr/>
                    <a:lstStyle/>
                    <a:p>
                      <a:pPr marL="0" algn="ctr" defTabSz="914400" rtl="0" eaLnBrk="1" fontAlgn="b" latinLnBrk="0" hangingPunct="1"/>
                      <a:r>
                        <a:rPr lang="en-US" sz="2800" u="none" strike="noStrike" kern="1200">
                          <a:solidFill>
                            <a:schemeClr val="tx1"/>
                          </a:solidFill>
                          <a:effectLst/>
                          <a:latin typeface="+mn-lt"/>
                          <a:ea typeface="+mn-ea"/>
                          <a:cs typeface="+mn-cs"/>
                        </a:rPr>
                        <a:t>$0.399 </a:t>
                      </a:r>
                    </a:p>
                  </a:txBody>
                  <a:tcPr marL="9525" marR="9525" marT="9525" marB="0" anchor="b"/>
                </a:tc>
                <a:extLst>
                  <a:ext uri="{0D108BD9-81ED-4DB2-BD59-A6C34878D82A}">
                    <a16:rowId xmlns:a16="http://schemas.microsoft.com/office/drawing/2014/main" val="4259058154"/>
                  </a:ext>
                </a:extLst>
              </a:tr>
              <a:tr h="415563">
                <a:tc>
                  <a:txBody>
                    <a:bodyPr/>
                    <a:lstStyle/>
                    <a:p>
                      <a:pPr algn="l" fontAlgn="b"/>
                      <a:r>
                        <a:rPr lang="en-US" sz="2800" b="1" u="none" strike="noStrike">
                          <a:effectLst/>
                        </a:rPr>
                        <a:t>BRIP</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chemeClr val="dk1"/>
                          </a:solidFill>
                          <a:effectLst/>
                          <a:latin typeface="+mn-lt"/>
                          <a:ea typeface="+mn-ea"/>
                          <a:cs typeface="+mn-cs"/>
                        </a:rPr>
                        <a:t>$0.127 </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($3.124)</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($0.051)</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($3.048)</a:t>
                      </a:r>
                    </a:p>
                  </a:txBody>
                  <a:tcPr marL="9525" marR="9525" marT="9525" marB="0" anchor="b"/>
                </a:tc>
                <a:extLst>
                  <a:ext uri="{0D108BD9-81ED-4DB2-BD59-A6C34878D82A}">
                    <a16:rowId xmlns:a16="http://schemas.microsoft.com/office/drawing/2014/main" val="3815347082"/>
                  </a:ext>
                </a:extLst>
              </a:tr>
              <a:tr h="415563">
                <a:tc>
                  <a:txBody>
                    <a:bodyPr/>
                    <a:lstStyle/>
                    <a:p>
                      <a:pPr algn="l" fontAlgn="b"/>
                      <a:r>
                        <a:rPr lang="en-US" sz="2800" b="1" u="none" strike="noStrike">
                          <a:effectLst/>
                        </a:rPr>
                        <a:t>Total</a:t>
                      </a:r>
                      <a:endParaRPr lang="en-US" sz="2800" b="1" i="0" u="none" strike="noStrike">
                        <a:effectLst/>
                        <a:latin typeface="Arial" panose="020B0604020202020204" pitchFamily="34" charset="0"/>
                      </a:endParaRPr>
                    </a:p>
                  </a:txBody>
                  <a:tcPr marL="3810" marR="3810" marT="3810"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($7.761)</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($30.117)</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($8.484)</a:t>
                      </a:r>
                    </a:p>
                  </a:txBody>
                  <a:tcPr marL="9525" marR="9525" marT="9525" marB="0" anchor="b"/>
                </a:tc>
                <a:tc>
                  <a:txBody>
                    <a:bodyPr/>
                    <a:lstStyle/>
                    <a:p>
                      <a:pPr marL="0" algn="ctr" defTabSz="914400" rtl="0" eaLnBrk="1" fontAlgn="b" latinLnBrk="0" hangingPunct="1"/>
                      <a:r>
                        <a:rPr lang="en-US" sz="2800" u="none" strike="noStrike" kern="1200">
                          <a:solidFill>
                            <a:srgbClr val="FF0000"/>
                          </a:solidFill>
                          <a:effectLst/>
                          <a:latin typeface="+mn-lt"/>
                          <a:ea typeface="+mn-ea"/>
                          <a:cs typeface="+mn-cs"/>
                        </a:rPr>
                        <a:t>($46.362)</a:t>
                      </a:r>
                    </a:p>
                  </a:txBody>
                  <a:tcPr marL="9525" marR="9525" marT="9525" marB="0" anchor="b"/>
                </a:tc>
                <a:extLst>
                  <a:ext uri="{0D108BD9-81ED-4DB2-BD59-A6C34878D82A}">
                    <a16:rowId xmlns:a16="http://schemas.microsoft.com/office/drawing/2014/main" val="4176673285"/>
                  </a:ext>
                </a:extLst>
              </a:tr>
            </a:tbl>
          </a:graphicData>
        </a:graphic>
      </p:graphicFrame>
      <p:sp>
        <p:nvSpPr>
          <p:cNvPr id="8" name="TextBox 7">
            <a:extLst>
              <a:ext uri="{FF2B5EF4-FFF2-40B4-BE49-F238E27FC236}">
                <a16:creationId xmlns:a16="http://schemas.microsoft.com/office/drawing/2014/main" id="{1A427E60-18AB-4790-B06A-3D549BD650FE}"/>
              </a:ext>
            </a:extLst>
          </p:cNvPr>
          <p:cNvSpPr txBox="1"/>
          <p:nvPr/>
        </p:nvSpPr>
        <p:spPr>
          <a:xfrm>
            <a:off x="1679819" y="566425"/>
            <a:ext cx="8540418" cy="523220"/>
          </a:xfrm>
          <a:prstGeom prst="rect">
            <a:avLst/>
          </a:prstGeom>
          <a:noFill/>
        </p:spPr>
        <p:txBody>
          <a:bodyPr wrap="square" rtlCol="0">
            <a:spAutoFit/>
          </a:bodyPr>
          <a:lstStyle/>
          <a:p>
            <a:pPr algn="ctr"/>
            <a:r>
              <a:rPr lang="en-US" sz="2800" b="1"/>
              <a:t>2027 vs 2025 TIP</a:t>
            </a:r>
          </a:p>
        </p:txBody>
      </p:sp>
    </p:spTree>
    <p:extLst>
      <p:ext uri="{BB962C8B-B14F-4D97-AF65-F5344CB8AC3E}">
        <p14:creationId xmlns:p14="http://schemas.microsoft.com/office/powerpoint/2010/main" val="86532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C14213-70AD-4876-B867-548F6271B9CA}"/>
              </a:ext>
            </a:extLst>
          </p:cNvPr>
          <p:cNvSpPr>
            <a:spLocks noGrp="1"/>
          </p:cNvSpPr>
          <p:nvPr>
            <p:ph type="body" sz="quarter" idx="10"/>
          </p:nvPr>
        </p:nvSpPr>
        <p:spPr/>
        <p:txBody>
          <a:bodyPr>
            <a:normAutofit lnSpcReduction="10000"/>
          </a:bodyPr>
          <a:lstStyle/>
          <a:p>
            <a:r>
              <a:rPr lang="en-US"/>
              <a:t>Major design projects</a:t>
            </a:r>
          </a:p>
        </p:txBody>
      </p:sp>
      <p:sp>
        <p:nvSpPr>
          <p:cNvPr id="6" name="Content Placeholder 2">
            <a:extLst>
              <a:ext uri="{FF2B5EF4-FFF2-40B4-BE49-F238E27FC236}">
                <a16:creationId xmlns:a16="http://schemas.microsoft.com/office/drawing/2014/main" id="{5D9F6A45-A905-4C59-B69B-DF0F6FDCFDB7}"/>
              </a:ext>
            </a:extLst>
          </p:cNvPr>
          <p:cNvSpPr>
            <a:spLocks noGrp="1"/>
          </p:cNvSpPr>
          <p:nvPr>
            <p:ph idx="1"/>
          </p:nvPr>
        </p:nvSpPr>
        <p:spPr>
          <a:xfrm>
            <a:off x="331788" y="831273"/>
            <a:ext cx="3998912" cy="5548404"/>
          </a:xfrm>
          <a:ln>
            <a:noFill/>
          </a:ln>
        </p:spPr>
        <p:txBody>
          <a:bodyPr vert="horz" lIns="91440" tIns="45720" rIns="91440" bIns="45720" rtlCol="0" anchor="t">
            <a:noAutofit/>
          </a:bodyPr>
          <a:lstStyle/>
          <a:p>
            <a:pPr marL="457200" indent="-457200" eaLnBrk="1" hangingPunct="1">
              <a:lnSpc>
                <a:spcPct val="80000"/>
              </a:lnSpc>
              <a:buFontTx/>
              <a:buNone/>
            </a:pPr>
            <a:r>
              <a:rPr lang="en-US" sz="1800" b="1" u="sng">
                <a:latin typeface="Arial" panose="020B0604020202020204" pitchFamily="34" charset="0"/>
                <a:cs typeface="Arial" panose="020B0604020202020204" pitchFamily="34" charset="0"/>
              </a:rPr>
              <a:t>LVTS</a:t>
            </a:r>
            <a:endParaRPr lang="en-US" sz="1800">
              <a:latin typeface="Arial" panose="020B0604020202020204" pitchFamily="34" charset="0"/>
              <a:cs typeface="Arial" panose="020B0604020202020204" pitchFamily="34" charset="0"/>
            </a:endParaRPr>
          </a:p>
          <a:p>
            <a:pPr marL="117475" indent="-117475" eaLnBrk="1" hangingPunct="1">
              <a:lnSpc>
                <a:spcPct val="80000"/>
              </a:lnSpc>
            </a:pPr>
            <a:r>
              <a:rPr lang="en-US" sz="1400">
                <a:latin typeface="Arial" panose="020B0604020202020204" pitchFamily="34" charset="0"/>
                <a:cs typeface="Arial" panose="020B0604020202020204" pitchFamily="34" charset="0"/>
              </a:rPr>
              <a:t>SR 309/Center Valley Interchange</a:t>
            </a:r>
          </a:p>
          <a:p>
            <a:pPr marL="117475" indent="-117475" eaLnBrk="1" hangingPunct="1">
              <a:lnSpc>
                <a:spcPct val="80000"/>
              </a:lnSpc>
            </a:pPr>
            <a:r>
              <a:rPr lang="en-US" sz="1400">
                <a:latin typeface="Arial" panose="020B0604020202020204" pitchFamily="34" charset="0"/>
                <a:cs typeface="Arial" panose="020B0604020202020204" pitchFamily="34" charset="0"/>
              </a:rPr>
              <a:t>SR 22/191 Interchange Reconstruction</a:t>
            </a:r>
          </a:p>
          <a:p>
            <a:pPr marL="117475" indent="-117475" eaLnBrk="1" hangingPunct="1">
              <a:lnSpc>
                <a:spcPct val="80000"/>
              </a:lnSpc>
            </a:pPr>
            <a:r>
              <a:rPr lang="en-US" sz="1400">
                <a:latin typeface="Arial" panose="020B0604020202020204" pitchFamily="34" charset="0"/>
                <a:cs typeface="Arial" panose="020B0604020202020204" pitchFamily="34" charset="0"/>
              </a:rPr>
              <a:t>SR 378 Hill to Hill Bridge</a:t>
            </a:r>
          </a:p>
          <a:p>
            <a:pPr marL="117475" indent="-117475" eaLnBrk="1" hangingPunct="1">
              <a:lnSpc>
                <a:spcPct val="80000"/>
              </a:lnSpc>
            </a:pPr>
            <a:r>
              <a:rPr lang="en-US" sz="1400">
                <a:latin typeface="Arial" panose="020B0604020202020204" pitchFamily="34" charset="0"/>
                <a:cs typeface="Arial" panose="020B0604020202020204" pitchFamily="34" charset="0"/>
              </a:rPr>
              <a:t>78 Reconstruction</a:t>
            </a:r>
          </a:p>
          <a:p>
            <a:pPr marL="117475" indent="-117475" eaLnBrk="1" hangingPunct="1">
              <a:lnSpc>
                <a:spcPct val="80000"/>
              </a:lnSpc>
            </a:pPr>
            <a:r>
              <a:rPr lang="en-US" sz="1400"/>
              <a:t>SR 22 Widening </a:t>
            </a:r>
            <a:endParaRPr lang="en-US" sz="1400">
              <a:latin typeface="Arial" panose="020B0604020202020204" pitchFamily="34" charset="0"/>
              <a:cs typeface="Arial" panose="020B0604020202020204" pitchFamily="34" charset="0"/>
            </a:endParaRPr>
          </a:p>
          <a:p>
            <a:pPr marL="117475" indent="-117475" eaLnBrk="1" hangingPunct="1">
              <a:lnSpc>
                <a:spcPct val="80000"/>
              </a:lnSpc>
            </a:pPr>
            <a:endParaRPr lang="en-US" sz="1400">
              <a:latin typeface="Arial" panose="020B0604020202020204" pitchFamily="34" charset="0"/>
              <a:cs typeface="Arial" panose="020B0604020202020204" pitchFamily="34" charset="0"/>
            </a:endParaRPr>
          </a:p>
          <a:p>
            <a:pPr marL="117475" indent="-117475" eaLnBrk="1" hangingPunct="1">
              <a:lnSpc>
                <a:spcPct val="80000"/>
              </a:lnSpc>
              <a:buFontTx/>
              <a:buNone/>
            </a:pPr>
            <a:r>
              <a:rPr lang="en-US" sz="1800" b="1" u="sng">
                <a:latin typeface="Arial" panose="020B0604020202020204" pitchFamily="34" charset="0"/>
                <a:cs typeface="Arial" panose="020B0604020202020204" pitchFamily="34" charset="0"/>
              </a:rPr>
              <a:t>NEPA</a:t>
            </a:r>
            <a:endParaRPr lang="en-US" sz="1800">
              <a:latin typeface="Arial" panose="020B0604020202020204" pitchFamily="34" charset="0"/>
              <a:cs typeface="Arial" panose="020B0604020202020204" pitchFamily="34" charset="0"/>
            </a:endParaRPr>
          </a:p>
          <a:p>
            <a:pPr marL="117475" indent="-117475" eaLnBrk="1" hangingPunct="1">
              <a:lnSpc>
                <a:spcPct val="80000"/>
              </a:lnSpc>
            </a:pPr>
            <a:r>
              <a:rPr lang="en-US" sz="1400">
                <a:latin typeface="Arial" panose="020B0604020202020204" pitchFamily="34" charset="0"/>
                <a:cs typeface="Arial" panose="020B0604020202020204" pitchFamily="34" charset="0"/>
              </a:rPr>
              <a:t>I-80 Reconstruction (303–307)</a:t>
            </a:r>
          </a:p>
          <a:p>
            <a:pPr marL="117475" indent="-117475" eaLnBrk="1" hangingPunct="1">
              <a:lnSpc>
                <a:spcPct val="80000"/>
              </a:lnSpc>
            </a:pPr>
            <a:r>
              <a:rPr lang="en-US" sz="1400">
                <a:latin typeface="Arial" panose="020B0604020202020204" pitchFamily="34" charset="0"/>
                <a:cs typeface="Arial" panose="020B0604020202020204" pitchFamily="34" charset="0"/>
              </a:rPr>
              <a:t>SR 611/715 Phase 1 &amp; 2 </a:t>
            </a:r>
            <a:r>
              <a:rPr lang="en-US" sz="1400">
                <a:highlight>
                  <a:srgbClr val="FFFF00"/>
                </a:highlight>
              </a:rPr>
              <a:t> </a:t>
            </a:r>
            <a:endParaRPr lang="en-US" sz="1400">
              <a:latin typeface="Arial" panose="020B0604020202020204" pitchFamily="34" charset="0"/>
              <a:cs typeface="Arial" panose="020B0604020202020204" pitchFamily="34" charset="0"/>
            </a:endParaRPr>
          </a:p>
          <a:p>
            <a:pPr marL="117475" indent="-117475" eaLnBrk="1" hangingPunct="1">
              <a:lnSpc>
                <a:spcPct val="80000"/>
              </a:lnSpc>
            </a:pPr>
            <a:r>
              <a:rPr lang="en-US" sz="1400">
                <a:latin typeface="Arial"/>
                <a:cs typeface="Arial"/>
              </a:rPr>
              <a:t>80-28M Bartonsville Reconstruction</a:t>
            </a:r>
          </a:p>
          <a:p>
            <a:pPr marL="117475" indent="-117475" eaLnBrk="1" hangingPunct="1">
              <a:lnSpc>
                <a:spcPct val="80000"/>
              </a:lnSpc>
            </a:pPr>
            <a:r>
              <a:rPr lang="en-US" sz="1400"/>
              <a:t>SR 443 Pine Grove </a:t>
            </a:r>
          </a:p>
          <a:p>
            <a:pPr marL="117475" indent="-117475" eaLnBrk="1" hangingPunct="1">
              <a:lnSpc>
                <a:spcPct val="80000"/>
              </a:lnSpc>
            </a:pPr>
            <a:r>
              <a:rPr lang="en-US" sz="1400">
                <a:latin typeface="Arial" panose="020B0604020202020204" pitchFamily="34" charset="0"/>
                <a:cs typeface="Arial" panose="020B0604020202020204" pitchFamily="34" charset="0"/>
              </a:rPr>
              <a:t>SR 209 Safety </a:t>
            </a:r>
            <a:r>
              <a:rPr lang="en-US" sz="1400"/>
              <a:t>Improvement</a:t>
            </a:r>
            <a:endParaRPr lang="en-US" sz="1400">
              <a:latin typeface="Arial" panose="020B0604020202020204" pitchFamily="34" charset="0"/>
              <a:cs typeface="Arial" panose="020B0604020202020204" pitchFamily="34" charset="0"/>
            </a:endParaRPr>
          </a:p>
          <a:p>
            <a:pPr marL="117475" indent="-117475" eaLnBrk="1" hangingPunct="1">
              <a:lnSpc>
                <a:spcPct val="80000"/>
              </a:lnSpc>
            </a:pPr>
            <a:endParaRPr lang="en-US" sz="1400">
              <a:latin typeface="Arial" panose="020B0604020202020204" pitchFamily="34" charset="0"/>
              <a:cs typeface="Arial" panose="020B0604020202020204" pitchFamily="34" charset="0"/>
            </a:endParaRPr>
          </a:p>
          <a:p>
            <a:pPr marL="117475" indent="-117475" eaLnBrk="1" hangingPunct="1">
              <a:lnSpc>
                <a:spcPct val="80000"/>
              </a:lnSpc>
              <a:buFontTx/>
              <a:buNone/>
            </a:pPr>
            <a:r>
              <a:rPr lang="en-US" sz="1800" b="1" u="sng">
                <a:latin typeface="Arial" panose="020B0604020202020204" pitchFamily="34" charset="0"/>
                <a:cs typeface="Arial" panose="020B0604020202020204" pitchFamily="34" charset="0"/>
              </a:rPr>
              <a:t>RATS</a:t>
            </a:r>
            <a:endParaRPr lang="en-US" sz="1800">
              <a:latin typeface="Arial" panose="020B0604020202020204" pitchFamily="34" charset="0"/>
              <a:cs typeface="Arial" panose="020B0604020202020204" pitchFamily="34" charset="0"/>
            </a:endParaRPr>
          </a:p>
          <a:p>
            <a:pPr marL="117475" indent="-117475" eaLnBrk="1" hangingPunct="1">
              <a:lnSpc>
                <a:spcPct val="80000"/>
              </a:lnSpc>
            </a:pPr>
            <a:r>
              <a:rPr lang="en-US" sz="1400">
                <a:latin typeface="Arial" panose="020B0604020202020204" pitchFamily="34" charset="0"/>
                <a:cs typeface="Arial" panose="020B0604020202020204" pitchFamily="34" charset="0"/>
              </a:rPr>
              <a:t>SR 222-28M South of Kutztown</a:t>
            </a:r>
          </a:p>
          <a:p>
            <a:pPr marL="117475" indent="-117475" eaLnBrk="1" hangingPunct="1">
              <a:lnSpc>
                <a:spcPct val="80000"/>
              </a:lnSpc>
            </a:pPr>
            <a:r>
              <a:rPr lang="en-US" sz="1400">
                <a:latin typeface="Arial" panose="020B0604020202020204" pitchFamily="34" charset="0"/>
                <a:cs typeface="Arial" panose="020B0604020202020204" pitchFamily="34" charset="0"/>
              </a:rPr>
              <a:t>US 422 West Shore Bypass Reconstruction</a:t>
            </a:r>
          </a:p>
          <a:p>
            <a:pPr marL="117475" indent="-117475" eaLnBrk="1" hangingPunct="1">
              <a:lnSpc>
                <a:spcPct val="80000"/>
              </a:lnSpc>
            </a:pPr>
            <a:r>
              <a:rPr lang="en-US" sz="1400">
                <a:latin typeface="Arial" panose="020B0604020202020204" pitchFamily="34" charset="0"/>
                <a:cs typeface="Arial" panose="020B0604020202020204" pitchFamily="34" charset="0"/>
              </a:rPr>
              <a:t>SR 61 Phases 1 &amp; 2</a:t>
            </a:r>
          </a:p>
          <a:p>
            <a:pPr marL="457200" indent="-457200" eaLnBrk="1" hangingPunct="1">
              <a:lnSpc>
                <a:spcPct val="80000"/>
              </a:lnSpc>
            </a:pPr>
            <a:endParaRPr lang="en-US" sz="1400">
              <a:latin typeface="Arial" panose="020B0604020202020204" pitchFamily="34" charset="0"/>
              <a:cs typeface="Arial" panose="020B0604020202020204" pitchFamily="34" charset="0"/>
            </a:endParaRPr>
          </a:p>
          <a:p>
            <a:pPr marL="457200" indent="-457200" eaLnBrk="1" hangingPunct="1">
              <a:lnSpc>
                <a:spcPct val="80000"/>
              </a:lnSpc>
              <a:buFontTx/>
              <a:buNone/>
            </a:pPr>
            <a:endParaRPr lang="en-US" sz="1400">
              <a:latin typeface="Arial" panose="020B0604020202020204" pitchFamily="34" charset="0"/>
              <a:cs typeface="Arial" panose="020B0604020202020204" pitchFamily="34" charset="0"/>
            </a:endParaRPr>
          </a:p>
          <a:p>
            <a:pPr marL="457200" indent="-457200" eaLnBrk="1" hangingPunct="1">
              <a:lnSpc>
                <a:spcPct val="80000"/>
              </a:lnSpc>
            </a:pPr>
            <a:endParaRPr lang="en-US" sz="1400">
              <a:latin typeface="Arial" panose="020B0604020202020204" pitchFamily="34" charset="0"/>
              <a:cs typeface="Arial" panose="020B0604020202020204" pitchFamily="34" charset="0"/>
            </a:endParaRPr>
          </a:p>
          <a:p>
            <a:pPr marL="838200" lvl="1" indent="-381000" eaLnBrk="1" hangingPunct="1">
              <a:lnSpc>
                <a:spcPct val="80000"/>
              </a:lnSpc>
              <a:buFontTx/>
              <a:buNone/>
            </a:pPr>
            <a:endParaRPr lang="en-US" sz="1400">
              <a:latin typeface="Arial" panose="020B0604020202020204" pitchFamily="34" charset="0"/>
              <a:cs typeface="Arial" panose="020B0604020202020204" pitchFamily="34" charset="0"/>
            </a:endParaRPr>
          </a:p>
          <a:p>
            <a:pPr marL="457200" indent="-457200" eaLnBrk="1" hangingPunct="1">
              <a:lnSpc>
                <a:spcPct val="80000"/>
              </a:lnSpc>
              <a:buFontTx/>
              <a:buNone/>
            </a:pPr>
            <a:endParaRPr lang="en-US" sz="14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FA58AE1-4A35-4B9B-A23C-C8C9E2C523BE}"/>
              </a:ext>
            </a:extLst>
          </p:cNvPr>
          <p:cNvGrpSpPr/>
          <p:nvPr/>
        </p:nvGrpSpPr>
        <p:grpSpPr>
          <a:xfrm>
            <a:off x="8930384" y="856029"/>
            <a:ext cx="3044064" cy="1761362"/>
            <a:chOff x="8705550" y="870709"/>
            <a:chExt cx="3334050" cy="1945211"/>
          </a:xfrm>
        </p:grpSpPr>
        <p:pic>
          <p:nvPicPr>
            <p:cNvPr id="9" name="Picture 8">
              <a:extLst>
                <a:ext uri="{FF2B5EF4-FFF2-40B4-BE49-F238E27FC236}">
                  <a16:creationId xmlns:a16="http://schemas.microsoft.com/office/drawing/2014/main" id="{75F367D5-248F-4BE8-8B7D-39B1831E3542}"/>
                </a:ext>
              </a:extLst>
            </p:cNvPr>
            <p:cNvPicPr>
              <a:picLocks noChangeAspect="1"/>
            </p:cNvPicPr>
            <p:nvPr/>
          </p:nvPicPr>
          <p:blipFill rotWithShape="1">
            <a:blip r:embed="rId3"/>
            <a:srcRect l="4842" t="16666" r="63021" b="16666"/>
            <a:stretch/>
          </p:blipFill>
          <p:spPr>
            <a:xfrm>
              <a:off x="8705550" y="870709"/>
              <a:ext cx="3334050" cy="1945211"/>
            </a:xfrm>
            <a:prstGeom prst="rect">
              <a:avLst/>
            </a:prstGeom>
            <a:ln w="19050" cap="sq">
              <a:solidFill>
                <a:schemeClr val="accent6"/>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6DC1CDA1-6281-4115-898D-885589500838}"/>
                </a:ext>
              </a:extLst>
            </p:cNvPr>
            <p:cNvSpPr txBox="1"/>
            <p:nvPr/>
          </p:nvSpPr>
          <p:spPr>
            <a:xfrm>
              <a:off x="8931713" y="2507407"/>
              <a:ext cx="2249680" cy="305912"/>
            </a:xfrm>
            <a:prstGeom prst="rect">
              <a:avLst/>
            </a:prstGeom>
            <a:solidFill>
              <a:schemeClr val="bg1"/>
            </a:solidFill>
            <a:ln w="19050">
              <a:solidFill>
                <a:schemeClr val="accent6"/>
              </a:solidFill>
            </a:ln>
          </p:spPr>
          <p:txBody>
            <a:bodyPr wrap="square" rtlCol="0">
              <a:spAutoFit/>
            </a:bodyPr>
            <a:lstStyle/>
            <a:p>
              <a:pPr marR="0" algn="ctr">
                <a:spcBef>
                  <a:spcPts val="0"/>
                </a:spcBef>
                <a:spcAft>
                  <a:spcPts val="0"/>
                </a:spcAft>
              </a:pPr>
              <a:r>
                <a:rPr lang="en-US" sz="1200">
                  <a:ea typeface="Calibri" panose="020F0502020204030204" pitchFamily="34" charset="0"/>
                </a:rPr>
                <a:t>LVTS - SR 378 Hill to Hill</a:t>
              </a:r>
            </a:p>
          </p:txBody>
        </p:sp>
      </p:grpSp>
      <p:grpSp>
        <p:nvGrpSpPr>
          <p:cNvPr id="11" name="Group 10">
            <a:extLst>
              <a:ext uri="{FF2B5EF4-FFF2-40B4-BE49-F238E27FC236}">
                <a16:creationId xmlns:a16="http://schemas.microsoft.com/office/drawing/2014/main" id="{C12AD1FC-BB8F-4EBE-9273-CFAE464488C7}"/>
              </a:ext>
            </a:extLst>
          </p:cNvPr>
          <p:cNvGrpSpPr/>
          <p:nvPr/>
        </p:nvGrpSpPr>
        <p:grpSpPr>
          <a:xfrm>
            <a:off x="5707647" y="4509642"/>
            <a:ext cx="3222737" cy="2181114"/>
            <a:chOff x="5599750" y="4399927"/>
            <a:chExt cx="3386027" cy="2347193"/>
          </a:xfrm>
        </p:grpSpPr>
        <p:grpSp>
          <p:nvGrpSpPr>
            <p:cNvPr id="12" name="Group 11">
              <a:extLst>
                <a:ext uri="{FF2B5EF4-FFF2-40B4-BE49-F238E27FC236}">
                  <a16:creationId xmlns:a16="http://schemas.microsoft.com/office/drawing/2014/main" id="{9E7A4388-044D-4ADD-AD0B-9981B2E98D53}"/>
                </a:ext>
              </a:extLst>
            </p:cNvPr>
            <p:cNvGrpSpPr/>
            <p:nvPr/>
          </p:nvGrpSpPr>
          <p:grpSpPr>
            <a:xfrm>
              <a:off x="5599750" y="4399927"/>
              <a:ext cx="3386027" cy="2347193"/>
              <a:chOff x="1078986" y="2026964"/>
              <a:chExt cx="6986027" cy="4723008"/>
            </a:xfrm>
          </p:grpSpPr>
          <p:pic>
            <p:nvPicPr>
              <p:cNvPr id="14" name="Picture 13">
                <a:extLst>
                  <a:ext uri="{FF2B5EF4-FFF2-40B4-BE49-F238E27FC236}">
                    <a16:creationId xmlns:a16="http://schemas.microsoft.com/office/drawing/2014/main" id="{99D2081D-13EA-433E-AFED-5B9A2B6D95D6}"/>
                  </a:ext>
                </a:extLst>
              </p:cNvPr>
              <p:cNvPicPr>
                <a:picLocks noChangeAspect="1"/>
              </p:cNvPicPr>
              <p:nvPr/>
            </p:nvPicPr>
            <p:blipFill>
              <a:blip r:embed="rId4"/>
              <a:stretch>
                <a:fillRect/>
              </a:stretch>
            </p:blipFill>
            <p:spPr>
              <a:xfrm>
                <a:off x="1078986" y="2026964"/>
                <a:ext cx="6986027" cy="4723008"/>
              </a:xfrm>
              <a:prstGeom prst="rect">
                <a:avLst/>
              </a:prstGeom>
              <a:ln w="19050" cap="sq">
                <a:solidFill>
                  <a:schemeClr val="accent6"/>
                </a:solidFill>
                <a:prstDash val="solid"/>
                <a:miter lim="800000"/>
              </a:ln>
              <a:effectLst>
                <a:outerShdw blurRad="50800" dist="38100" dir="2700000" algn="tl" rotWithShape="0">
                  <a:srgbClr val="000000">
                    <a:alpha val="43000"/>
                  </a:srgbClr>
                </a:outerShdw>
              </a:effectLst>
            </p:spPr>
          </p:pic>
          <p:sp>
            <p:nvSpPr>
              <p:cNvPr id="15" name="Oval 14">
                <a:extLst>
                  <a:ext uri="{FF2B5EF4-FFF2-40B4-BE49-F238E27FC236}">
                    <a16:creationId xmlns:a16="http://schemas.microsoft.com/office/drawing/2014/main" id="{798A7A26-76F7-4DA9-A570-4EA4A9B0D774}"/>
                  </a:ext>
                </a:extLst>
              </p:cNvPr>
              <p:cNvSpPr/>
              <p:nvPr/>
            </p:nvSpPr>
            <p:spPr>
              <a:xfrm>
                <a:off x="3124200" y="3124200"/>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4E76DDB-650B-4420-9B33-6BC5643159B9}"/>
                  </a:ext>
                </a:extLst>
              </p:cNvPr>
              <p:cNvSpPr/>
              <p:nvPr/>
            </p:nvSpPr>
            <p:spPr>
              <a:xfrm>
                <a:off x="3200400" y="3346202"/>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69EC9C2-99BD-44FA-8758-8C943172B236}"/>
                  </a:ext>
                </a:extLst>
              </p:cNvPr>
              <p:cNvSpPr/>
              <p:nvPr/>
            </p:nvSpPr>
            <p:spPr>
              <a:xfrm>
                <a:off x="3352800" y="3505200"/>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ECF04A3C-6B2F-4D5B-B10C-3346E05B9734}"/>
                  </a:ext>
                </a:extLst>
              </p:cNvPr>
              <p:cNvSpPr/>
              <p:nvPr/>
            </p:nvSpPr>
            <p:spPr>
              <a:xfrm>
                <a:off x="3694064" y="3781856"/>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11ECC3D4-16C9-4BA2-A44E-C3BD102B2763}"/>
                  </a:ext>
                </a:extLst>
              </p:cNvPr>
              <p:cNvSpPr/>
              <p:nvPr/>
            </p:nvSpPr>
            <p:spPr>
              <a:xfrm>
                <a:off x="3712296" y="4038600"/>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1FD550B4-70BD-42C7-B10B-8EAE2332F21E}"/>
                  </a:ext>
                </a:extLst>
              </p:cNvPr>
              <p:cNvSpPr/>
              <p:nvPr/>
            </p:nvSpPr>
            <p:spPr>
              <a:xfrm>
                <a:off x="3820752" y="4236068"/>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BBABE3B0-770B-4535-8DDA-B13CA3C6E6E0}"/>
                  </a:ext>
                </a:extLst>
              </p:cNvPr>
              <p:cNvSpPr/>
              <p:nvPr/>
            </p:nvSpPr>
            <p:spPr>
              <a:xfrm>
                <a:off x="4018966" y="4403428"/>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4C16836F-B3C6-49F6-A3C8-604A2E143686}"/>
                  </a:ext>
                </a:extLst>
              </p:cNvPr>
              <p:cNvSpPr/>
              <p:nvPr/>
            </p:nvSpPr>
            <p:spPr>
              <a:xfrm>
                <a:off x="4231671" y="4454384"/>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495EB2CF-B0C0-41D1-8AA7-78F3B54AAE2E}"/>
                  </a:ext>
                </a:extLst>
              </p:cNvPr>
              <p:cNvSpPr/>
              <p:nvPr/>
            </p:nvSpPr>
            <p:spPr>
              <a:xfrm>
                <a:off x="4336855" y="4652476"/>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A1467C50-0B38-4AB4-9002-F72A6777B8CA}"/>
                  </a:ext>
                </a:extLst>
              </p:cNvPr>
              <p:cNvSpPr/>
              <p:nvPr/>
            </p:nvSpPr>
            <p:spPr>
              <a:xfrm>
                <a:off x="4343400" y="4885804"/>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708080C9-185E-4606-8038-03250A248209}"/>
                  </a:ext>
                </a:extLst>
              </p:cNvPr>
              <p:cNvSpPr/>
              <p:nvPr/>
            </p:nvSpPr>
            <p:spPr>
              <a:xfrm>
                <a:off x="4489255" y="5007696"/>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2D243DFE-A79D-4797-9D79-C8177DB1DC71}"/>
                  </a:ext>
                </a:extLst>
              </p:cNvPr>
              <p:cNvSpPr/>
              <p:nvPr/>
            </p:nvSpPr>
            <p:spPr>
              <a:xfrm>
                <a:off x="4720660" y="5073611"/>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23E2EC97-7969-4F74-BC17-D29B4B1764B5}"/>
                  </a:ext>
                </a:extLst>
              </p:cNvPr>
              <p:cNvSpPr/>
              <p:nvPr/>
            </p:nvSpPr>
            <p:spPr>
              <a:xfrm>
                <a:off x="4950195" y="5181600"/>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3DE66503-DCA7-402D-B8D3-8DCEC2AD7218}"/>
                  </a:ext>
                </a:extLst>
              </p:cNvPr>
              <p:cNvSpPr/>
              <p:nvPr/>
            </p:nvSpPr>
            <p:spPr>
              <a:xfrm>
                <a:off x="5181600" y="5257800"/>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851CAB57-7B58-438D-9B2D-611C036E36B7}"/>
                  </a:ext>
                </a:extLst>
              </p:cNvPr>
              <p:cNvSpPr/>
              <p:nvPr/>
            </p:nvSpPr>
            <p:spPr>
              <a:xfrm>
                <a:off x="5410200" y="5334000"/>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20E2E2DD-C41A-48E1-AB64-B5EA5BEACB5D}"/>
                  </a:ext>
                </a:extLst>
              </p:cNvPr>
              <p:cNvSpPr/>
              <p:nvPr/>
            </p:nvSpPr>
            <p:spPr>
              <a:xfrm>
                <a:off x="3572518" y="3624728"/>
                <a:ext cx="152400" cy="152400"/>
              </a:xfrm>
              <a:prstGeom prst="ellipse">
                <a:avLst/>
              </a:prstGeom>
              <a:solidFill>
                <a:srgbClr val="FF000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AA9CE4C1-1467-4F21-BC6F-36FA07CA524E}"/>
                </a:ext>
              </a:extLst>
            </p:cNvPr>
            <p:cNvSpPr txBox="1"/>
            <p:nvPr/>
          </p:nvSpPr>
          <p:spPr>
            <a:xfrm>
              <a:off x="5785142" y="6412354"/>
              <a:ext cx="3159349" cy="298091"/>
            </a:xfrm>
            <a:prstGeom prst="rect">
              <a:avLst/>
            </a:prstGeom>
            <a:solidFill>
              <a:schemeClr val="bg1"/>
            </a:solidFill>
            <a:ln w="19050">
              <a:solidFill>
                <a:schemeClr val="accent6"/>
              </a:solidFill>
            </a:ln>
          </p:spPr>
          <p:txBody>
            <a:bodyPr wrap="square" rtlCol="0">
              <a:spAutoFit/>
            </a:bodyPr>
            <a:lstStyle/>
            <a:p>
              <a:pPr marR="0" algn="ctr">
                <a:spcBef>
                  <a:spcPts val="0"/>
                </a:spcBef>
                <a:spcAft>
                  <a:spcPts val="0"/>
                </a:spcAft>
              </a:pPr>
              <a:r>
                <a:rPr lang="en-US" sz="1200">
                  <a:ea typeface="Calibri" panose="020F0502020204030204" pitchFamily="34" charset="0"/>
                </a:rPr>
                <a:t>RATS - SR 422-29M West Shore Bypass</a:t>
              </a:r>
            </a:p>
          </p:txBody>
        </p:sp>
      </p:grpSp>
      <p:pic>
        <p:nvPicPr>
          <p:cNvPr id="34" name="Picture 33">
            <a:extLst>
              <a:ext uri="{FF2B5EF4-FFF2-40B4-BE49-F238E27FC236}">
                <a16:creationId xmlns:a16="http://schemas.microsoft.com/office/drawing/2014/main" id="{30E872BE-291C-4999-864B-3F0259B79287}"/>
              </a:ext>
            </a:extLst>
          </p:cNvPr>
          <p:cNvPicPr>
            <a:picLocks noChangeAspect="1"/>
          </p:cNvPicPr>
          <p:nvPr/>
        </p:nvPicPr>
        <p:blipFill rotWithShape="1">
          <a:blip r:embed="rId5"/>
          <a:srcRect l="21667" t="12007" r="22500" b="7036"/>
          <a:stretch/>
        </p:blipFill>
        <p:spPr>
          <a:xfrm>
            <a:off x="6255551" y="773191"/>
            <a:ext cx="2555234" cy="2084074"/>
          </a:xfrm>
          <a:prstGeom prst="rect">
            <a:avLst/>
          </a:prstGeom>
          <a:ln>
            <a:solidFill>
              <a:schemeClr val="tx2"/>
            </a:solidFill>
          </a:ln>
        </p:spPr>
      </p:pic>
      <p:sp>
        <p:nvSpPr>
          <p:cNvPr id="35" name="TextBox 34">
            <a:extLst>
              <a:ext uri="{FF2B5EF4-FFF2-40B4-BE49-F238E27FC236}">
                <a16:creationId xmlns:a16="http://schemas.microsoft.com/office/drawing/2014/main" id="{D4E2BF42-6063-4323-B437-9AC93C12A1DB}"/>
              </a:ext>
            </a:extLst>
          </p:cNvPr>
          <p:cNvSpPr txBox="1"/>
          <p:nvPr/>
        </p:nvSpPr>
        <p:spPr>
          <a:xfrm>
            <a:off x="6400800" y="909965"/>
            <a:ext cx="2351677" cy="276999"/>
          </a:xfrm>
          <a:prstGeom prst="rect">
            <a:avLst/>
          </a:prstGeom>
          <a:solidFill>
            <a:schemeClr val="bg1"/>
          </a:solidFill>
          <a:ln w="19050">
            <a:solidFill>
              <a:schemeClr val="accent6"/>
            </a:solidFill>
          </a:ln>
        </p:spPr>
        <p:txBody>
          <a:bodyPr wrap="square" rtlCol="0">
            <a:spAutoFit/>
          </a:bodyPr>
          <a:lstStyle/>
          <a:p>
            <a:pPr marR="0" algn="ctr">
              <a:spcBef>
                <a:spcPts val="0"/>
              </a:spcBef>
              <a:spcAft>
                <a:spcPts val="0"/>
              </a:spcAft>
            </a:pPr>
            <a:r>
              <a:rPr lang="en-US" sz="1200">
                <a:ea typeface="Calibri" panose="020F0502020204030204" pitchFamily="34" charset="0"/>
              </a:rPr>
              <a:t>LVTS - SR 309/Center Valley Int</a:t>
            </a:r>
          </a:p>
        </p:txBody>
      </p:sp>
      <p:pic>
        <p:nvPicPr>
          <p:cNvPr id="36" name="Picture 35">
            <a:extLst>
              <a:ext uri="{FF2B5EF4-FFF2-40B4-BE49-F238E27FC236}">
                <a16:creationId xmlns:a16="http://schemas.microsoft.com/office/drawing/2014/main" id="{E66D997C-696A-4FD6-835B-BA8C7F476BB3}"/>
              </a:ext>
            </a:extLst>
          </p:cNvPr>
          <p:cNvPicPr>
            <a:picLocks noChangeAspect="1"/>
          </p:cNvPicPr>
          <p:nvPr/>
        </p:nvPicPr>
        <p:blipFill>
          <a:blip r:embed="rId6"/>
          <a:stretch>
            <a:fillRect/>
          </a:stretch>
        </p:blipFill>
        <p:spPr>
          <a:xfrm>
            <a:off x="7924800" y="2746649"/>
            <a:ext cx="3797017" cy="171903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7" name="TextBox 36">
            <a:extLst>
              <a:ext uri="{FF2B5EF4-FFF2-40B4-BE49-F238E27FC236}">
                <a16:creationId xmlns:a16="http://schemas.microsoft.com/office/drawing/2014/main" id="{B675F7EB-05B1-41E1-AC32-5942FA784D8A}"/>
              </a:ext>
            </a:extLst>
          </p:cNvPr>
          <p:cNvSpPr txBox="1"/>
          <p:nvPr/>
        </p:nvSpPr>
        <p:spPr>
          <a:xfrm>
            <a:off x="8688356" y="2845569"/>
            <a:ext cx="2269903" cy="276999"/>
          </a:xfrm>
          <a:prstGeom prst="rect">
            <a:avLst/>
          </a:prstGeom>
          <a:solidFill>
            <a:schemeClr val="bg1"/>
          </a:solidFill>
          <a:ln w="19050">
            <a:solidFill>
              <a:schemeClr val="accent6"/>
            </a:solidFill>
          </a:ln>
        </p:spPr>
        <p:txBody>
          <a:bodyPr wrap="square" rtlCol="0">
            <a:spAutoFit/>
          </a:bodyPr>
          <a:lstStyle/>
          <a:p>
            <a:pPr marR="0" algn="ctr">
              <a:spcBef>
                <a:spcPts val="0"/>
              </a:spcBef>
              <a:spcAft>
                <a:spcPts val="0"/>
              </a:spcAft>
            </a:pPr>
            <a:r>
              <a:rPr lang="en-US" sz="1200">
                <a:ea typeface="Calibri" panose="020F0502020204030204" pitchFamily="34" charset="0"/>
              </a:rPr>
              <a:t>80 Reconstruction (303-307)</a:t>
            </a:r>
          </a:p>
        </p:txBody>
      </p:sp>
      <p:pic>
        <p:nvPicPr>
          <p:cNvPr id="38" name="Picture 37">
            <a:extLst>
              <a:ext uri="{FF2B5EF4-FFF2-40B4-BE49-F238E27FC236}">
                <a16:creationId xmlns:a16="http://schemas.microsoft.com/office/drawing/2014/main" id="{B52B4457-C6AA-41D1-B1B7-A760C81AC4B8}"/>
              </a:ext>
            </a:extLst>
          </p:cNvPr>
          <p:cNvPicPr>
            <a:picLocks noChangeAspect="1"/>
          </p:cNvPicPr>
          <p:nvPr/>
        </p:nvPicPr>
        <p:blipFill>
          <a:blip r:embed="rId7"/>
          <a:stretch>
            <a:fillRect/>
          </a:stretch>
        </p:blipFill>
        <p:spPr>
          <a:xfrm>
            <a:off x="9082510" y="4536023"/>
            <a:ext cx="2842142" cy="205797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A912B3CA-B03D-450B-9BF5-072648A06916}"/>
              </a:ext>
            </a:extLst>
          </p:cNvPr>
          <p:cNvSpPr txBox="1"/>
          <p:nvPr/>
        </p:nvSpPr>
        <p:spPr>
          <a:xfrm>
            <a:off x="9753600" y="4721736"/>
            <a:ext cx="2133600" cy="276999"/>
          </a:xfrm>
          <a:prstGeom prst="rect">
            <a:avLst/>
          </a:prstGeom>
          <a:solidFill>
            <a:schemeClr val="bg1"/>
          </a:solidFill>
          <a:ln w="19050">
            <a:solidFill>
              <a:schemeClr val="accent6"/>
            </a:solidFill>
          </a:ln>
        </p:spPr>
        <p:txBody>
          <a:bodyPr wrap="square" rtlCol="0">
            <a:spAutoFit/>
          </a:bodyPr>
          <a:lstStyle/>
          <a:p>
            <a:pPr marR="0" algn="ctr">
              <a:spcBef>
                <a:spcPts val="0"/>
              </a:spcBef>
              <a:spcAft>
                <a:spcPts val="0"/>
              </a:spcAft>
            </a:pPr>
            <a:r>
              <a:rPr lang="en-US" sz="1200">
                <a:ea typeface="Calibri" panose="020F0502020204030204" pitchFamily="34" charset="0"/>
              </a:rPr>
              <a:t>222 North Widening</a:t>
            </a:r>
          </a:p>
        </p:txBody>
      </p:sp>
    </p:spTree>
    <p:extLst>
      <p:ext uri="{BB962C8B-B14F-4D97-AF65-F5344CB8AC3E}">
        <p14:creationId xmlns:p14="http://schemas.microsoft.com/office/powerpoint/2010/main" val="1831365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53F98144B1644C998FE8EF34C4AAF4" ma:contentTypeVersion="11" ma:contentTypeDescription="Create a new document." ma:contentTypeScope="" ma:versionID="ead04f7604144ec200c1ea08c5f94c6b">
  <xsd:schema xmlns:xsd="http://www.w3.org/2001/XMLSchema" xmlns:xs="http://www.w3.org/2001/XMLSchema" xmlns:p="http://schemas.microsoft.com/office/2006/metadata/properties" xmlns:ns3="d7335092-9eeb-4bcf-b1fa-b5001f87bea0" xmlns:ns4="848eca15-a30b-4915-aa63-68b08eff4cdc" targetNamespace="http://schemas.microsoft.com/office/2006/metadata/properties" ma:root="true" ma:fieldsID="20c43b1f0bd72548769b079ce7b7af52" ns3:_="" ns4:_="">
    <xsd:import namespace="d7335092-9eeb-4bcf-b1fa-b5001f87bea0"/>
    <xsd:import namespace="848eca15-a30b-4915-aa63-68b08eff4cd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335092-9eeb-4bcf-b1fa-b5001f87bea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8eca15-a30b-4915-aa63-68b08eff4cd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D66758-2217-4884-A1AE-E750D8CD4414}">
  <ds:schemaRefs>
    <ds:schemaRef ds:uri="http://schemas.microsoft.com/sharepoint/v3/contenttype/forms"/>
  </ds:schemaRefs>
</ds:datastoreItem>
</file>

<file path=customXml/itemProps2.xml><?xml version="1.0" encoding="utf-8"?>
<ds:datastoreItem xmlns:ds="http://schemas.openxmlformats.org/officeDocument/2006/customXml" ds:itemID="{A07B49F8-794A-41B5-A5D2-CCD1F87590AB}">
  <ds:schemaRefs>
    <ds:schemaRef ds:uri="848eca15-a30b-4915-aa63-68b08eff4cdc"/>
    <ds:schemaRef ds:uri="d7335092-9eeb-4bcf-b1fa-b5001f87be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5C4F80C-E8CB-4150-BB00-0ED0CDED2ECD}">
  <ds:schemaRefs>
    <ds:schemaRef ds:uri="848eca15-a30b-4915-aa63-68b08eff4cdc"/>
    <ds:schemaRef ds:uri="d7335092-9eeb-4bcf-b1fa-b5001f87be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409</TotalTime>
  <Words>2337</Words>
  <Application>Microsoft Office PowerPoint</Application>
  <PresentationFormat>Widescreen</PresentationFormat>
  <Paragraphs>416</Paragraphs>
  <Slides>25</Slides>
  <Notes>22</Notes>
  <HiddenSlides>0</HiddenSlides>
  <MMClips>0</MMClips>
  <ScaleCrop>false</ScaleCrop>
  <HeadingPairs>
    <vt:vector size="10" baseType="variant">
      <vt:variant>
        <vt:lpstr>Fonts Used</vt:lpstr>
      </vt:variant>
      <vt:variant>
        <vt:i4>10</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25</vt:i4>
      </vt:variant>
    </vt:vector>
  </HeadingPairs>
  <TitlesOfParts>
    <vt:vector size="38" baseType="lpstr">
      <vt:lpstr>Aptos</vt:lpstr>
      <vt:lpstr>Arial</vt:lpstr>
      <vt:lpstr>Arial Black</vt:lpstr>
      <vt:lpstr>Calibri</vt:lpstr>
      <vt:lpstr>Calibri Light</vt:lpstr>
      <vt:lpstr>Courier New</vt:lpstr>
      <vt:lpstr>Symbol</vt:lpstr>
      <vt:lpstr>Tahoma</vt:lpstr>
      <vt:lpstr>Verdana</vt:lpstr>
      <vt:lpstr>Wingdings</vt:lpstr>
      <vt:lpstr>Office Theme</vt:lpstr>
      <vt:lpstr>https://pagov-my.sharepoint.com/personal/dipepatel_pa_gov/Documents/Presentations/Winter%20School/2026/SD%20Bridge%20Trend.xlsx!PDDownloadFile!%5bSD%20Bridge%20Trend.xlsx%5dPDDownloadFile%20Chart%204</vt:lpstr>
      <vt:lpstr>Bitmap Image</vt:lpstr>
      <vt:lpstr>ASHE EVENT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Newton, Larissa</dc:creator>
  <cp:lastModifiedBy>Vottero, Scott G.</cp:lastModifiedBy>
  <cp:revision>7</cp:revision>
  <dcterms:created xsi:type="dcterms:W3CDTF">2019-10-08T12:42:27Z</dcterms:created>
  <dcterms:modified xsi:type="dcterms:W3CDTF">2026-03-17T09:33:14Z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0x0101001353F98144B1644C998FE8EF34C4AAF4</vt:lpwstr>
  </property>
</Properties>
</file>