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6" r:id="rId5"/>
    <p:sldId id="325" r:id="rId6"/>
    <p:sldId id="259" r:id="rId7"/>
    <p:sldId id="355" r:id="rId8"/>
    <p:sldId id="332" r:id="rId9"/>
    <p:sldId id="342" r:id="rId10"/>
    <p:sldId id="356" r:id="rId11"/>
    <p:sldId id="303" r:id="rId12"/>
    <p:sldId id="304" r:id="rId13"/>
    <p:sldId id="305" r:id="rId14"/>
    <p:sldId id="357" r:id="rId15"/>
    <p:sldId id="329" r:id="rId16"/>
    <p:sldId id="308" r:id="rId17"/>
    <p:sldId id="309" r:id="rId18"/>
    <p:sldId id="311" r:id="rId19"/>
    <p:sldId id="310" r:id="rId20"/>
    <p:sldId id="353" r:id="rId21"/>
    <p:sldId id="334" r:id="rId22"/>
    <p:sldId id="336" r:id="rId23"/>
    <p:sldId id="338" r:id="rId24"/>
    <p:sldId id="330" r:id="rId25"/>
    <p:sldId id="327" r:id="rId26"/>
    <p:sldId id="32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3C9424"/>
    <a:srgbClr val="DDE8CA"/>
    <a:srgbClr val="EEF4D8"/>
    <a:srgbClr val="E6F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726E0-5EBA-465E-86FE-419AB0D36ECF}" v="50" dt="2026-03-14T19:33:37.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autoAdjust="0"/>
    <p:restoredTop sz="80872" autoAdjust="0"/>
  </p:normalViewPr>
  <p:slideViewPr>
    <p:cSldViewPr snapToGrid="0">
      <p:cViewPr varScale="1">
        <p:scale>
          <a:sx n="89" d="100"/>
          <a:sy n="89" d="100"/>
        </p:scale>
        <p:origin x="2274" y="114"/>
      </p:cViewPr>
      <p:guideLst/>
    </p:cSldViewPr>
  </p:slideViewPr>
  <p:outlineViewPr>
    <p:cViewPr>
      <p:scale>
        <a:sx n="33" d="100"/>
        <a:sy n="33" d="100"/>
      </p:scale>
      <p:origin x="0" y="-329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Teles" userId="33fa235c-98bb-4ff9-b232-78fc4fa60a46" providerId="ADAL" clId="{283A9252-376D-4786-9270-2A1236AA57CC}"/>
    <pc:docChg chg="undo custSel addSld delSld modSld sldOrd">
      <pc:chgData name="Brian Teles" userId="33fa235c-98bb-4ff9-b232-78fc4fa60a46" providerId="ADAL" clId="{283A9252-376D-4786-9270-2A1236AA57CC}" dt="2026-03-15T23:38:59.727" v="1839" actId="47"/>
      <pc:docMkLst>
        <pc:docMk/>
      </pc:docMkLst>
      <pc:sldChg chg="modSp mod">
        <pc:chgData name="Brian Teles" userId="33fa235c-98bb-4ff9-b232-78fc4fa60a46" providerId="ADAL" clId="{283A9252-376D-4786-9270-2A1236AA57CC}" dt="2026-03-14T16:41:53.449" v="17" actId="20577"/>
        <pc:sldMkLst>
          <pc:docMk/>
          <pc:sldMk cId="456218412" sldId="256"/>
        </pc:sldMkLst>
        <pc:spChg chg="mod">
          <ac:chgData name="Brian Teles" userId="33fa235c-98bb-4ff9-b232-78fc4fa60a46" providerId="ADAL" clId="{283A9252-376D-4786-9270-2A1236AA57CC}" dt="2026-03-14T16:41:53.449" v="17" actId="20577"/>
          <ac:spMkLst>
            <pc:docMk/>
            <pc:sldMk cId="456218412" sldId="256"/>
            <ac:spMk id="13" creationId="{FB322FAE-0D42-5AA8-68C0-583608986FC2}"/>
          </ac:spMkLst>
        </pc:spChg>
      </pc:sldChg>
      <pc:sldChg chg="modSp mod">
        <pc:chgData name="Brian Teles" userId="33fa235c-98bb-4ff9-b232-78fc4fa60a46" providerId="ADAL" clId="{283A9252-376D-4786-9270-2A1236AA57CC}" dt="2026-03-14T18:50:24.683" v="1434"/>
        <pc:sldMkLst>
          <pc:docMk/>
          <pc:sldMk cId="1456242196" sldId="259"/>
        </pc:sldMkLst>
        <pc:spChg chg="mod">
          <ac:chgData name="Brian Teles" userId="33fa235c-98bb-4ff9-b232-78fc4fa60a46" providerId="ADAL" clId="{283A9252-376D-4786-9270-2A1236AA57CC}" dt="2026-03-14T18:50:24.683" v="1434"/>
          <ac:spMkLst>
            <pc:docMk/>
            <pc:sldMk cId="1456242196" sldId="259"/>
            <ac:spMk id="6" creationId="{178AD017-8AA6-454D-B1D3-1278253E8AB1}"/>
          </ac:spMkLst>
        </pc:spChg>
      </pc:sldChg>
      <pc:sldChg chg="del">
        <pc:chgData name="Brian Teles" userId="33fa235c-98bb-4ff9-b232-78fc4fa60a46" providerId="ADAL" clId="{283A9252-376D-4786-9270-2A1236AA57CC}" dt="2026-03-14T18:25:57" v="1267" actId="47"/>
        <pc:sldMkLst>
          <pc:docMk/>
          <pc:sldMk cId="2348085859" sldId="302"/>
        </pc:sldMkLst>
      </pc:sldChg>
      <pc:sldChg chg="modSp add del mod">
        <pc:chgData name="Brian Teles" userId="33fa235c-98bb-4ff9-b232-78fc4fa60a46" providerId="ADAL" clId="{283A9252-376D-4786-9270-2A1236AA57CC}" dt="2026-03-14T19:22:06.204" v="1606" actId="20577"/>
        <pc:sldMkLst>
          <pc:docMk/>
          <pc:sldMk cId="859037161" sldId="303"/>
        </pc:sldMkLst>
        <pc:spChg chg="mod">
          <ac:chgData name="Brian Teles" userId="33fa235c-98bb-4ff9-b232-78fc4fa60a46" providerId="ADAL" clId="{283A9252-376D-4786-9270-2A1236AA57CC}" dt="2026-03-14T19:22:06.204" v="1606" actId="20577"/>
          <ac:spMkLst>
            <pc:docMk/>
            <pc:sldMk cId="859037161" sldId="303"/>
            <ac:spMk id="2" creationId="{02529046-796B-24D9-4057-CDB37F6E904A}"/>
          </ac:spMkLst>
        </pc:spChg>
        <pc:spChg chg="mod">
          <ac:chgData name="Brian Teles" userId="33fa235c-98bb-4ff9-b232-78fc4fa60a46" providerId="ADAL" clId="{283A9252-376D-4786-9270-2A1236AA57CC}" dt="2026-03-14T19:21:58.825" v="1597" actId="20577"/>
          <ac:spMkLst>
            <pc:docMk/>
            <pc:sldMk cId="859037161" sldId="303"/>
            <ac:spMk id="6" creationId="{178AD017-8AA6-454D-B1D3-1278253E8AB1}"/>
          </ac:spMkLst>
        </pc:spChg>
      </pc:sldChg>
      <pc:sldChg chg="modSp add del mod">
        <pc:chgData name="Brian Teles" userId="33fa235c-98bb-4ff9-b232-78fc4fa60a46" providerId="ADAL" clId="{283A9252-376D-4786-9270-2A1236AA57CC}" dt="2026-03-14T19:22:20.395" v="1624" actId="20577"/>
        <pc:sldMkLst>
          <pc:docMk/>
          <pc:sldMk cId="322868297" sldId="304"/>
        </pc:sldMkLst>
        <pc:spChg chg="mod">
          <ac:chgData name="Brian Teles" userId="33fa235c-98bb-4ff9-b232-78fc4fa60a46" providerId="ADAL" clId="{283A9252-376D-4786-9270-2A1236AA57CC}" dt="2026-03-14T19:22:20.395" v="1624" actId="20577"/>
          <ac:spMkLst>
            <pc:docMk/>
            <pc:sldMk cId="322868297" sldId="304"/>
            <ac:spMk id="2" creationId="{02529046-796B-24D9-4057-CDB37F6E904A}"/>
          </ac:spMkLst>
        </pc:spChg>
        <pc:spChg chg="mod">
          <ac:chgData name="Brian Teles" userId="33fa235c-98bb-4ff9-b232-78fc4fa60a46" providerId="ADAL" clId="{283A9252-376D-4786-9270-2A1236AA57CC}" dt="2026-03-14T19:22:15.812" v="1615" actId="20577"/>
          <ac:spMkLst>
            <pc:docMk/>
            <pc:sldMk cId="322868297" sldId="304"/>
            <ac:spMk id="6" creationId="{178AD017-8AA6-454D-B1D3-1278253E8AB1}"/>
          </ac:spMkLst>
        </pc:spChg>
      </pc:sldChg>
      <pc:sldChg chg="modSp mod modNotesTx">
        <pc:chgData name="Brian Teles" userId="33fa235c-98bb-4ff9-b232-78fc4fa60a46" providerId="ADAL" clId="{283A9252-376D-4786-9270-2A1236AA57CC}" dt="2026-03-14T19:23:01.307" v="1651" actId="6549"/>
        <pc:sldMkLst>
          <pc:docMk/>
          <pc:sldMk cId="4000383976" sldId="305"/>
        </pc:sldMkLst>
        <pc:spChg chg="mod">
          <ac:chgData name="Brian Teles" userId="33fa235c-98bb-4ff9-b232-78fc4fa60a46" providerId="ADAL" clId="{283A9252-376D-4786-9270-2A1236AA57CC}" dt="2026-03-14T19:23:01.307" v="1651" actId="6549"/>
          <ac:spMkLst>
            <pc:docMk/>
            <pc:sldMk cId="4000383976" sldId="305"/>
            <ac:spMk id="2" creationId="{02529046-796B-24D9-4057-CDB37F6E904A}"/>
          </ac:spMkLst>
        </pc:spChg>
        <pc:spChg chg="mod">
          <ac:chgData name="Brian Teles" userId="33fa235c-98bb-4ff9-b232-78fc4fa60a46" providerId="ADAL" clId="{283A9252-376D-4786-9270-2A1236AA57CC}" dt="2026-03-14T19:22:52.178" v="1648" actId="20577"/>
          <ac:spMkLst>
            <pc:docMk/>
            <pc:sldMk cId="4000383976" sldId="305"/>
            <ac:spMk id="6" creationId="{178AD017-8AA6-454D-B1D3-1278253E8AB1}"/>
          </ac:spMkLst>
        </pc:spChg>
      </pc:sldChg>
      <pc:sldChg chg="addSp delSp modSp del mod modNotesTx">
        <pc:chgData name="Brian Teles" userId="33fa235c-98bb-4ff9-b232-78fc4fa60a46" providerId="ADAL" clId="{283A9252-376D-4786-9270-2A1236AA57CC}" dt="2026-03-14T18:42:32.437" v="1400" actId="47"/>
        <pc:sldMkLst>
          <pc:docMk/>
          <pc:sldMk cId="4091317805" sldId="306"/>
        </pc:sldMkLst>
        <pc:spChg chg="mod">
          <ac:chgData name="Brian Teles" userId="33fa235c-98bb-4ff9-b232-78fc4fa60a46" providerId="ADAL" clId="{283A9252-376D-4786-9270-2A1236AA57CC}" dt="2026-03-14T17:31:15.796" v="746" actId="20577"/>
          <ac:spMkLst>
            <pc:docMk/>
            <pc:sldMk cId="4091317805" sldId="306"/>
            <ac:spMk id="2" creationId="{02529046-796B-24D9-4057-CDB37F6E904A}"/>
          </ac:spMkLst>
        </pc:spChg>
        <pc:spChg chg="add del mod">
          <ac:chgData name="Brian Teles" userId="33fa235c-98bb-4ff9-b232-78fc4fa60a46" providerId="ADAL" clId="{283A9252-376D-4786-9270-2A1236AA57CC}" dt="2026-03-14T16:52:51.232" v="70" actId="478"/>
          <ac:spMkLst>
            <pc:docMk/>
            <pc:sldMk cId="4091317805" sldId="306"/>
            <ac:spMk id="4" creationId="{751BF5AA-E5C6-BA24-CA19-6A45B8D472C4}"/>
          </ac:spMkLst>
        </pc:spChg>
        <pc:picChg chg="add del mod">
          <ac:chgData name="Brian Teles" userId="33fa235c-98bb-4ff9-b232-78fc4fa60a46" providerId="ADAL" clId="{283A9252-376D-4786-9270-2A1236AA57CC}" dt="2026-03-14T18:28:17.330" v="1272" actId="21"/>
          <ac:picMkLst>
            <pc:docMk/>
            <pc:sldMk cId="4091317805" sldId="306"/>
            <ac:picMk id="5" creationId="{B08B9237-3EEC-F499-2706-6CD766CE043B}"/>
          </ac:picMkLst>
        </pc:picChg>
      </pc:sldChg>
      <pc:sldChg chg="addSp modSp mod">
        <pc:chgData name="Brian Teles" userId="33fa235c-98bb-4ff9-b232-78fc4fa60a46" providerId="ADAL" clId="{283A9252-376D-4786-9270-2A1236AA57CC}" dt="2026-03-14T18:18:38.233" v="1258" actId="1036"/>
        <pc:sldMkLst>
          <pc:docMk/>
          <pc:sldMk cId="857664491" sldId="311"/>
        </pc:sldMkLst>
        <pc:picChg chg="add mod">
          <ac:chgData name="Brian Teles" userId="33fa235c-98bb-4ff9-b232-78fc4fa60a46" providerId="ADAL" clId="{283A9252-376D-4786-9270-2A1236AA57CC}" dt="2026-03-14T18:18:38.233" v="1258" actId="1036"/>
          <ac:picMkLst>
            <pc:docMk/>
            <pc:sldMk cId="857664491" sldId="311"/>
            <ac:picMk id="3" creationId="{6EB8EF01-B6E7-B52C-FA3D-BCC3DFC698E0}"/>
          </ac:picMkLst>
        </pc:picChg>
      </pc:sldChg>
      <pc:sldChg chg="addSp delSp modSp mod ord">
        <pc:chgData name="Brian Teles" userId="33fa235c-98bb-4ff9-b232-78fc4fa60a46" providerId="ADAL" clId="{283A9252-376D-4786-9270-2A1236AA57CC}" dt="2026-03-14T18:49:53.426" v="1432" actId="255"/>
        <pc:sldMkLst>
          <pc:docMk/>
          <pc:sldMk cId="3754268093" sldId="325"/>
        </pc:sldMkLst>
        <pc:spChg chg="mod">
          <ac:chgData name="Brian Teles" userId="33fa235c-98bb-4ff9-b232-78fc4fa60a46" providerId="ADAL" clId="{283A9252-376D-4786-9270-2A1236AA57CC}" dt="2026-03-14T17:15:59.650" v="324" actId="20577"/>
          <ac:spMkLst>
            <pc:docMk/>
            <pc:sldMk cId="3754268093" sldId="325"/>
            <ac:spMk id="2" creationId="{F729099A-D650-4DCA-946C-D2CB94DC1118}"/>
          </ac:spMkLst>
        </pc:spChg>
        <pc:spChg chg="mod">
          <ac:chgData name="Brian Teles" userId="33fa235c-98bb-4ff9-b232-78fc4fa60a46" providerId="ADAL" clId="{283A9252-376D-4786-9270-2A1236AA57CC}" dt="2026-03-14T17:23:01.877" v="495" actId="1076"/>
          <ac:spMkLst>
            <pc:docMk/>
            <pc:sldMk cId="3754268093" sldId="325"/>
            <ac:spMk id="4" creationId="{06B4EE1B-058A-4D88-B01B-E78C46E5AF44}"/>
          </ac:spMkLst>
        </pc:spChg>
        <pc:spChg chg="del mod">
          <ac:chgData name="Brian Teles" userId="33fa235c-98bb-4ff9-b232-78fc4fa60a46" providerId="ADAL" clId="{283A9252-376D-4786-9270-2A1236AA57CC}" dt="2026-03-14T17:20:57.135" v="459" actId="478"/>
          <ac:spMkLst>
            <pc:docMk/>
            <pc:sldMk cId="3754268093" sldId="325"/>
            <ac:spMk id="5" creationId="{42A01EE8-F100-4D57-9EB1-4F6C459C3AD6}"/>
          </ac:spMkLst>
        </pc:spChg>
        <pc:spChg chg="mod">
          <ac:chgData name="Brian Teles" userId="33fa235c-98bb-4ff9-b232-78fc4fa60a46" providerId="ADAL" clId="{283A9252-376D-4786-9270-2A1236AA57CC}" dt="2026-03-14T17:23:05.861" v="496" actId="1076"/>
          <ac:spMkLst>
            <pc:docMk/>
            <pc:sldMk cId="3754268093" sldId="325"/>
            <ac:spMk id="6" creationId="{383F5B94-4E9A-4203-BF0B-4857783AD39C}"/>
          </ac:spMkLst>
        </pc:spChg>
        <pc:spChg chg="del mod">
          <ac:chgData name="Brian Teles" userId="33fa235c-98bb-4ff9-b232-78fc4fa60a46" providerId="ADAL" clId="{283A9252-376D-4786-9270-2A1236AA57CC}" dt="2026-03-14T17:20:44.948" v="456" actId="478"/>
          <ac:spMkLst>
            <pc:docMk/>
            <pc:sldMk cId="3754268093" sldId="325"/>
            <ac:spMk id="7" creationId="{D571BDA2-2DE3-4453-ACBA-59A9A0077C16}"/>
          </ac:spMkLst>
        </pc:spChg>
        <pc:spChg chg="del mod">
          <ac:chgData name="Brian Teles" userId="33fa235c-98bb-4ff9-b232-78fc4fa60a46" providerId="ADAL" clId="{283A9252-376D-4786-9270-2A1236AA57CC}" dt="2026-03-14T17:20:53.813" v="458" actId="478"/>
          <ac:spMkLst>
            <pc:docMk/>
            <pc:sldMk cId="3754268093" sldId="325"/>
            <ac:spMk id="8" creationId="{88601A4E-2BA2-4F06-93AD-625DFCBA9401}"/>
          </ac:spMkLst>
        </pc:spChg>
        <pc:spChg chg="mod">
          <ac:chgData name="Brian Teles" userId="33fa235c-98bb-4ff9-b232-78fc4fa60a46" providerId="ADAL" clId="{283A9252-376D-4786-9270-2A1236AA57CC}" dt="2026-03-14T18:49:53.426" v="1432" actId="255"/>
          <ac:spMkLst>
            <pc:docMk/>
            <pc:sldMk cId="3754268093" sldId="325"/>
            <ac:spMk id="9" creationId="{F5E8934F-B0A5-4023-B474-E50DC5232C56}"/>
          </ac:spMkLst>
        </pc:spChg>
        <pc:spChg chg="del">
          <ac:chgData name="Brian Teles" userId="33fa235c-98bb-4ff9-b232-78fc4fa60a46" providerId="ADAL" clId="{283A9252-376D-4786-9270-2A1236AA57CC}" dt="2026-03-14T17:14:55.845" v="308" actId="478"/>
          <ac:spMkLst>
            <pc:docMk/>
            <pc:sldMk cId="3754268093" sldId="325"/>
            <ac:spMk id="10" creationId="{226E61B6-21F5-7827-EBC7-E6246FDE7FA0}"/>
          </ac:spMkLst>
        </pc:spChg>
        <pc:spChg chg="add del mod">
          <ac:chgData name="Brian Teles" userId="33fa235c-98bb-4ff9-b232-78fc4fa60a46" providerId="ADAL" clId="{283A9252-376D-4786-9270-2A1236AA57CC}" dt="2026-03-14T17:20:49.993" v="457" actId="478"/>
          <ac:spMkLst>
            <pc:docMk/>
            <pc:sldMk cId="3754268093" sldId="325"/>
            <ac:spMk id="11" creationId="{406FFD99-DBF1-9DA8-8D8D-CDEA2D2836D5}"/>
          </ac:spMkLst>
        </pc:spChg>
        <pc:spChg chg="add mod ord">
          <ac:chgData name="Brian Teles" userId="33fa235c-98bb-4ff9-b232-78fc4fa60a46" providerId="ADAL" clId="{283A9252-376D-4786-9270-2A1236AA57CC}" dt="2026-03-14T17:23:55.742" v="499" actId="14100"/>
          <ac:spMkLst>
            <pc:docMk/>
            <pc:sldMk cId="3754268093" sldId="325"/>
            <ac:spMk id="12" creationId="{F88D8992-9815-06B7-32AB-CDA984783F25}"/>
          </ac:spMkLst>
        </pc:spChg>
      </pc:sldChg>
      <pc:sldChg chg="del">
        <pc:chgData name="Brian Teles" userId="33fa235c-98bb-4ff9-b232-78fc4fa60a46" providerId="ADAL" clId="{283A9252-376D-4786-9270-2A1236AA57CC}" dt="2026-03-14T18:06:02.518" v="1230" actId="47"/>
        <pc:sldMkLst>
          <pc:docMk/>
          <pc:sldMk cId="4293814303" sldId="326"/>
        </pc:sldMkLst>
      </pc:sldChg>
      <pc:sldChg chg="modSp mod">
        <pc:chgData name="Brian Teles" userId="33fa235c-98bb-4ff9-b232-78fc4fa60a46" providerId="ADAL" clId="{283A9252-376D-4786-9270-2A1236AA57CC}" dt="2026-03-14T17:01:18.179" v="294" actId="20577"/>
        <pc:sldMkLst>
          <pc:docMk/>
          <pc:sldMk cId="3372029070" sldId="327"/>
        </pc:sldMkLst>
        <pc:spChg chg="mod">
          <ac:chgData name="Brian Teles" userId="33fa235c-98bb-4ff9-b232-78fc4fa60a46" providerId="ADAL" clId="{283A9252-376D-4786-9270-2A1236AA57CC}" dt="2026-03-14T17:01:18.179" v="294" actId="20577"/>
          <ac:spMkLst>
            <pc:docMk/>
            <pc:sldMk cId="3372029070" sldId="327"/>
            <ac:spMk id="2" creationId="{02529046-796B-24D9-4057-CDB37F6E904A}"/>
          </ac:spMkLst>
        </pc:spChg>
        <pc:spChg chg="mod">
          <ac:chgData name="Brian Teles" userId="33fa235c-98bb-4ff9-b232-78fc4fa60a46" providerId="ADAL" clId="{283A9252-376D-4786-9270-2A1236AA57CC}" dt="2026-03-14T16:59:13.956" v="135" actId="1076"/>
          <ac:spMkLst>
            <pc:docMk/>
            <pc:sldMk cId="3372029070" sldId="327"/>
            <ac:spMk id="5" creationId="{1C1D61B0-E760-67D5-D682-CCF51EA36DCC}"/>
          </ac:spMkLst>
        </pc:spChg>
        <pc:spChg chg="mod">
          <ac:chgData name="Brian Teles" userId="33fa235c-98bb-4ff9-b232-78fc4fa60a46" providerId="ADAL" clId="{283A9252-376D-4786-9270-2A1236AA57CC}" dt="2026-03-14T16:58:43.178" v="126" actId="20577"/>
          <ac:spMkLst>
            <pc:docMk/>
            <pc:sldMk cId="3372029070" sldId="327"/>
            <ac:spMk id="8" creationId="{64E2F9E7-AB75-E315-84BE-57CC57B93D09}"/>
          </ac:spMkLst>
        </pc:spChg>
      </pc:sldChg>
      <pc:sldChg chg="addSp delSp modSp add mod">
        <pc:chgData name="Brian Teles" userId="33fa235c-98bb-4ff9-b232-78fc4fa60a46" providerId="ADAL" clId="{283A9252-376D-4786-9270-2A1236AA57CC}" dt="2026-03-14T19:33:30.817" v="1743" actId="21"/>
        <pc:sldMkLst>
          <pc:docMk/>
          <pc:sldMk cId="51229010" sldId="329"/>
        </pc:sldMkLst>
        <pc:spChg chg="mod">
          <ac:chgData name="Brian Teles" userId="33fa235c-98bb-4ff9-b232-78fc4fa60a46" providerId="ADAL" clId="{283A9252-376D-4786-9270-2A1236AA57CC}" dt="2026-03-14T19:28:53.588" v="1714" actId="1035"/>
          <ac:spMkLst>
            <pc:docMk/>
            <pc:sldMk cId="51229010" sldId="329"/>
            <ac:spMk id="2" creationId="{4DCCF69D-09EE-FA2E-9560-9FD550D01D00}"/>
          </ac:spMkLst>
        </pc:spChg>
        <pc:spChg chg="del">
          <ac:chgData name="Brian Teles" userId="33fa235c-98bb-4ff9-b232-78fc4fa60a46" providerId="ADAL" clId="{283A9252-376D-4786-9270-2A1236AA57CC}" dt="2026-03-14T19:26:05.084" v="1671" actId="478"/>
          <ac:spMkLst>
            <pc:docMk/>
            <pc:sldMk cId="51229010" sldId="329"/>
            <ac:spMk id="5" creationId="{705E520C-C3C6-E499-5E79-F6E290EB3D10}"/>
          </ac:spMkLst>
        </pc:spChg>
        <pc:picChg chg="del">
          <ac:chgData name="Brian Teles" userId="33fa235c-98bb-4ff9-b232-78fc4fa60a46" providerId="ADAL" clId="{283A9252-376D-4786-9270-2A1236AA57CC}" dt="2026-03-14T19:26:02.989" v="1670" actId="478"/>
          <ac:picMkLst>
            <pc:docMk/>
            <pc:sldMk cId="51229010" sldId="329"/>
            <ac:picMk id="3" creationId="{DF76A265-5457-0653-CC5E-AFB439CE6E1A}"/>
          </ac:picMkLst>
        </pc:picChg>
        <pc:picChg chg="add del mod modCrop">
          <ac:chgData name="Brian Teles" userId="33fa235c-98bb-4ff9-b232-78fc4fa60a46" providerId="ADAL" clId="{283A9252-376D-4786-9270-2A1236AA57CC}" dt="2026-03-14T19:33:30.817" v="1743" actId="21"/>
          <ac:picMkLst>
            <pc:docMk/>
            <pc:sldMk cId="51229010" sldId="329"/>
            <ac:picMk id="4" creationId="{CA9C255C-F278-1258-687D-80C6B5B53CD5}"/>
          </ac:picMkLst>
        </pc:picChg>
        <pc:picChg chg="add mod">
          <ac:chgData name="Brian Teles" userId="33fa235c-98bb-4ff9-b232-78fc4fa60a46" providerId="ADAL" clId="{283A9252-376D-4786-9270-2A1236AA57CC}" dt="2026-03-14T19:33:25.213" v="1742" actId="1076"/>
          <ac:picMkLst>
            <pc:docMk/>
            <pc:sldMk cId="51229010" sldId="329"/>
            <ac:picMk id="8" creationId="{AD2BF0E7-0316-0C91-8A51-3FEAEA2FCC17}"/>
          </ac:picMkLst>
        </pc:picChg>
        <pc:picChg chg="add mod">
          <ac:chgData name="Brian Teles" userId="33fa235c-98bb-4ff9-b232-78fc4fa60a46" providerId="ADAL" clId="{283A9252-376D-4786-9270-2A1236AA57CC}" dt="2026-03-14T19:33:23.067" v="1741" actId="1076"/>
          <ac:picMkLst>
            <pc:docMk/>
            <pc:sldMk cId="51229010" sldId="329"/>
            <ac:picMk id="9" creationId="{4070BB00-BAC1-68AB-FFA8-78E0975A7F55}"/>
          </ac:picMkLst>
        </pc:picChg>
      </pc:sldChg>
      <pc:sldChg chg="addSp delSp modSp add mod">
        <pc:chgData name="Brian Teles" userId="33fa235c-98bb-4ff9-b232-78fc4fa60a46" providerId="ADAL" clId="{283A9252-376D-4786-9270-2A1236AA57CC}" dt="2026-03-14T19:48:06.444" v="1834" actId="692"/>
        <pc:sldMkLst>
          <pc:docMk/>
          <pc:sldMk cId="3700549880" sldId="330"/>
        </pc:sldMkLst>
        <pc:spChg chg="mod">
          <ac:chgData name="Brian Teles" userId="33fa235c-98bb-4ff9-b232-78fc4fa60a46" providerId="ADAL" clId="{283A9252-376D-4786-9270-2A1236AA57CC}" dt="2026-03-14T19:46:51.329" v="1778" actId="20577"/>
          <ac:spMkLst>
            <pc:docMk/>
            <pc:sldMk cId="3700549880" sldId="330"/>
            <ac:spMk id="6" creationId="{DB854218-5CA2-EE9D-AC55-0964D211AC4B}"/>
          </ac:spMkLst>
        </pc:spChg>
        <pc:spChg chg="mod">
          <ac:chgData name="Brian Teles" userId="33fa235c-98bb-4ff9-b232-78fc4fa60a46" providerId="ADAL" clId="{283A9252-376D-4786-9270-2A1236AA57CC}" dt="2026-03-14T19:47:29.906" v="1820" actId="20577"/>
          <ac:spMkLst>
            <pc:docMk/>
            <pc:sldMk cId="3700549880" sldId="330"/>
            <ac:spMk id="7" creationId="{44A82F06-51A2-8A34-4C97-ADFA1736621E}"/>
          </ac:spMkLst>
        </pc:spChg>
        <pc:spChg chg="del">
          <ac:chgData name="Brian Teles" userId="33fa235c-98bb-4ff9-b232-78fc4fa60a46" providerId="ADAL" clId="{283A9252-376D-4786-9270-2A1236AA57CC}" dt="2026-03-14T18:10:29.018" v="1233" actId="478"/>
          <ac:spMkLst>
            <pc:docMk/>
            <pc:sldMk cId="3700549880" sldId="330"/>
            <ac:spMk id="11" creationId="{FBB8F862-98C8-2751-89AA-3BC9EE2CFA8E}"/>
          </ac:spMkLst>
        </pc:spChg>
        <pc:spChg chg="del">
          <ac:chgData name="Brian Teles" userId="33fa235c-98bb-4ff9-b232-78fc4fa60a46" providerId="ADAL" clId="{283A9252-376D-4786-9270-2A1236AA57CC}" dt="2026-03-14T18:10:29.018" v="1233" actId="478"/>
          <ac:spMkLst>
            <pc:docMk/>
            <pc:sldMk cId="3700549880" sldId="330"/>
            <ac:spMk id="16" creationId="{2D2566D3-5E0E-47BE-9951-8C17B74E9F7D}"/>
          </ac:spMkLst>
        </pc:spChg>
        <pc:spChg chg="del">
          <ac:chgData name="Brian Teles" userId="33fa235c-98bb-4ff9-b232-78fc4fa60a46" providerId="ADAL" clId="{283A9252-376D-4786-9270-2A1236AA57CC}" dt="2026-03-14T18:10:29.018" v="1233" actId="478"/>
          <ac:spMkLst>
            <pc:docMk/>
            <pc:sldMk cId="3700549880" sldId="330"/>
            <ac:spMk id="18" creationId="{8B7236BE-2076-EB7A-1290-0DF70D43F339}"/>
          </ac:spMkLst>
        </pc:spChg>
        <pc:spChg chg="del">
          <ac:chgData name="Brian Teles" userId="33fa235c-98bb-4ff9-b232-78fc4fa60a46" providerId="ADAL" clId="{283A9252-376D-4786-9270-2A1236AA57CC}" dt="2026-03-14T18:10:29.018" v="1233" actId="478"/>
          <ac:spMkLst>
            <pc:docMk/>
            <pc:sldMk cId="3700549880" sldId="330"/>
            <ac:spMk id="22" creationId="{62ADE4BD-ED80-21B6-8E20-DF25C32C5A55}"/>
          </ac:spMkLst>
        </pc:spChg>
        <pc:spChg chg="del">
          <ac:chgData name="Brian Teles" userId="33fa235c-98bb-4ff9-b232-78fc4fa60a46" providerId="ADAL" clId="{283A9252-376D-4786-9270-2A1236AA57CC}" dt="2026-03-14T18:10:33.556" v="1235" actId="478"/>
          <ac:spMkLst>
            <pc:docMk/>
            <pc:sldMk cId="3700549880" sldId="330"/>
            <ac:spMk id="24" creationId="{61905D96-C412-6B85-8E02-F2C9322BEB9F}"/>
          </ac:spMkLst>
        </pc:spChg>
        <pc:spChg chg="del">
          <ac:chgData name="Brian Teles" userId="33fa235c-98bb-4ff9-b232-78fc4fa60a46" providerId="ADAL" clId="{283A9252-376D-4786-9270-2A1236AA57CC}" dt="2026-03-14T18:10:29.018" v="1233" actId="478"/>
          <ac:spMkLst>
            <pc:docMk/>
            <pc:sldMk cId="3700549880" sldId="330"/>
            <ac:spMk id="26" creationId="{0F679F18-BF9B-CDC0-9C20-00AB613E0B65}"/>
          </ac:spMkLst>
        </pc:spChg>
        <pc:spChg chg="del">
          <ac:chgData name="Brian Teles" userId="33fa235c-98bb-4ff9-b232-78fc4fa60a46" providerId="ADAL" clId="{283A9252-376D-4786-9270-2A1236AA57CC}" dt="2026-03-14T18:10:29.018" v="1233" actId="478"/>
          <ac:spMkLst>
            <pc:docMk/>
            <pc:sldMk cId="3700549880" sldId="330"/>
            <ac:spMk id="28" creationId="{C5E6624C-AA93-C5A5-E573-403B50082FD6}"/>
          </ac:spMkLst>
        </pc:spChg>
        <pc:spChg chg="del">
          <ac:chgData name="Brian Teles" userId="33fa235c-98bb-4ff9-b232-78fc4fa60a46" providerId="ADAL" clId="{283A9252-376D-4786-9270-2A1236AA57CC}" dt="2026-03-14T18:10:29.018" v="1233" actId="478"/>
          <ac:spMkLst>
            <pc:docMk/>
            <pc:sldMk cId="3700549880" sldId="330"/>
            <ac:spMk id="73" creationId="{3EF19A11-CECA-D73E-3113-5EE674AF3AC2}"/>
          </ac:spMkLst>
        </pc:spChg>
        <pc:spChg chg="del">
          <ac:chgData name="Brian Teles" userId="33fa235c-98bb-4ff9-b232-78fc4fa60a46" providerId="ADAL" clId="{283A9252-376D-4786-9270-2A1236AA57CC}" dt="2026-03-14T18:10:29.018" v="1233" actId="478"/>
          <ac:spMkLst>
            <pc:docMk/>
            <pc:sldMk cId="3700549880" sldId="330"/>
            <ac:spMk id="92" creationId="{3D301AA6-BB06-B575-978D-BCFB2D90D31B}"/>
          </ac:spMkLst>
        </pc:spChg>
        <pc:grpChg chg="del">
          <ac:chgData name="Brian Teles" userId="33fa235c-98bb-4ff9-b232-78fc4fa60a46" providerId="ADAL" clId="{283A9252-376D-4786-9270-2A1236AA57CC}" dt="2026-03-14T18:10:29.018" v="1233" actId="478"/>
          <ac:grpSpMkLst>
            <pc:docMk/>
            <pc:sldMk cId="3700549880" sldId="330"/>
            <ac:grpSpMk id="49" creationId="{9FB13AF7-F49B-2C24-1E91-6C831933EEBA}"/>
          </ac:grpSpMkLst>
        </pc:grpChg>
        <pc:picChg chg="add mod modCrop">
          <ac:chgData name="Brian Teles" userId="33fa235c-98bb-4ff9-b232-78fc4fa60a46" providerId="ADAL" clId="{283A9252-376D-4786-9270-2A1236AA57CC}" dt="2026-03-14T19:48:06.444" v="1834" actId="692"/>
          <ac:picMkLst>
            <pc:docMk/>
            <pc:sldMk cId="3700549880" sldId="330"/>
            <ac:picMk id="2" creationId="{1BDC4984-431C-7287-25BC-D8D20D371A5F}"/>
          </ac:picMkLst>
        </pc:picChg>
        <pc:picChg chg="del">
          <ac:chgData name="Brian Teles" userId="33fa235c-98bb-4ff9-b232-78fc4fa60a46" providerId="ADAL" clId="{283A9252-376D-4786-9270-2A1236AA57CC}" dt="2026-03-14T18:10:24.537" v="1232" actId="478"/>
          <ac:picMkLst>
            <pc:docMk/>
            <pc:sldMk cId="3700549880" sldId="330"/>
            <ac:picMk id="8" creationId="{DE1861F4-C1EF-F7DE-A981-7889B3F0B9C3}"/>
          </ac:picMkLst>
        </pc:picChg>
        <pc:cxnChg chg="del">
          <ac:chgData name="Brian Teles" userId="33fa235c-98bb-4ff9-b232-78fc4fa60a46" providerId="ADAL" clId="{283A9252-376D-4786-9270-2A1236AA57CC}" dt="2026-03-14T18:10:29.018" v="1233" actId="478"/>
          <ac:cxnSpMkLst>
            <pc:docMk/>
            <pc:sldMk cId="3700549880" sldId="330"/>
            <ac:cxnSpMk id="19" creationId="{4244E2F3-324A-D56D-70AB-71DDF46CC429}"/>
          </ac:cxnSpMkLst>
        </pc:cxnChg>
        <pc:cxnChg chg="del">
          <ac:chgData name="Brian Teles" userId="33fa235c-98bb-4ff9-b232-78fc4fa60a46" providerId="ADAL" clId="{283A9252-376D-4786-9270-2A1236AA57CC}" dt="2026-03-14T18:10:31.461" v="1234" actId="478"/>
          <ac:cxnSpMkLst>
            <pc:docMk/>
            <pc:sldMk cId="3700549880" sldId="330"/>
            <ac:cxnSpMk id="63" creationId="{026374E1-73D8-8612-9E91-7B7318160225}"/>
          </ac:cxnSpMkLst>
        </pc:cxnChg>
      </pc:sldChg>
      <pc:sldChg chg="delSp add del mod">
        <pc:chgData name="Brian Teles" userId="33fa235c-98bb-4ff9-b232-78fc4fa60a46" providerId="ADAL" clId="{283A9252-376D-4786-9270-2A1236AA57CC}" dt="2026-03-14T20:04:54.971" v="1835" actId="47"/>
        <pc:sldMkLst>
          <pc:docMk/>
          <pc:sldMk cId="2181892964" sldId="331"/>
        </pc:sldMkLst>
        <pc:picChg chg="del">
          <ac:chgData name="Brian Teles" userId="33fa235c-98bb-4ff9-b232-78fc4fa60a46" providerId="ADAL" clId="{283A9252-376D-4786-9270-2A1236AA57CC}" dt="2026-03-14T18:10:53.386" v="1238" actId="478"/>
          <ac:picMkLst>
            <pc:docMk/>
            <pc:sldMk cId="2181892964" sldId="331"/>
            <ac:picMk id="2" creationId="{E415269A-727C-986C-BE13-E5CA65A61290}"/>
          </ac:picMkLst>
        </pc:picChg>
      </pc:sldChg>
      <pc:sldChg chg="add">
        <pc:chgData name="Brian Teles" userId="33fa235c-98bb-4ff9-b232-78fc4fa60a46" providerId="ADAL" clId="{283A9252-376D-4786-9270-2A1236AA57CC}" dt="2026-03-14T18:22:07.868" v="1261"/>
        <pc:sldMkLst>
          <pc:docMk/>
          <pc:sldMk cId="1769917630" sldId="332"/>
        </pc:sldMkLst>
      </pc:sldChg>
      <pc:sldChg chg="add">
        <pc:chgData name="Brian Teles" userId="33fa235c-98bb-4ff9-b232-78fc4fa60a46" providerId="ADAL" clId="{283A9252-376D-4786-9270-2A1236AA57CC}" dt="2026-03-14T18:17:48.261" v="1243"/>
        <pc:sldMkLst>
          <pc:docMk/>
          <pc:sldMk cId="511120267" sldId="334"/>
        </pc:sldMkLst>
      </pc:sldChg>
      <pc:sldChg chg="add">
        <pc:chgData name="Brian Teles" userId="33fa235c-98bb-4ff9-b232-78fc4fa60a46" providerId="ADAL" clId="{283A9252-376D-4786-9270-2A1236AA57CC}" dt="2026-03-14T18:16:55.573" v="1241"/>
        <pc:sldMkLst>
          <pc:docMk/>
          <pc:sldMk cId="405612959" sldId="336"/>
        </pc:sldMkLst>
      </pc:sldChg>
      <pc:sldChg chg="add">
        <pc:chgData name="Brian Teles" userId="33fa235c-98bb-4ff9-b232-78fc4fa60a46" providerId="ADAL" clId="{283A9252-376D-4786-9270-2A1236AA57CC}" dt="2026-03-14T18:16:39.248" v="1240"/>
        <pc:sldMkLst>
          <pc:docMk/>
          <pc:sldMk cId="1879632734" sldId="338"/>
        </pc:sldMkLst>
      </pc:sldChg>
      <pc:sldChg chg="delSp modSp add mod ord delAnim modAnim modNotesTx">
        <pc:chgData name="Brian Teles" userId="33fa235c-98bb-4ff9-b232-78fc4fa60a46" providerId="ADAL" clId="{283A9252-376D-4786-9270-2A1236AA57CC}" dt="2026-03-14T20:05:07.249" v="1837" actId="478"/>
        <pc:sldMkLst>
          <pc:docMk/>
          <pc:sldMk cId="386780777" sldId="342"/>
        </pc:sldMkLst>
        <pc:spChg chg="mod">
          <ac:chgData name="Brian Teles" userId="33fa235c-98bb-4ff9-b232-78fc4fa60a46" providerId="ADAL" clId="{283A9252-376D-4786-9270-2A1236AA57CC}" dt="2026-03-14T19:14:04.101" v="1561" actId="255"/>
          <ac:spMkLst>
            <pc:docMk/>
            <pc:sldMk cId="386780777" sldId="342"/>
            <ac:spMk id="6" creationId="{178AD017-8AA6-454D-B1D3-1278253E8AB1}"/>
          </ac:spMkLst>
        </pc:spChg>
        <pc:picChg chg="del mod">
          <ac:chgData name="Brian Teles" userId="33fa235c-98bb-4ff9-b232-78fc4fa60a46" providerId="ADAL" clId="{283A9252-376D-4786-9270-2A1236AA57CC}" dt="2026-03-14T20:05:07.249" v="1837" actId="478"/>
          <ac:picMkLst>
            <pc:docMk/>
            <pc:sldMk cId="386780777" sldId="342"/>
            <ac:picMk id="4" creationId="{65002AB9-38E0-F14A-E85A-F2E2353C0B30}"/>
          </ac:picMkLst>
        </pc:picChg>
        <pc:picChg chg="del mod">
          <ac:chgData name="Brian Teles" userId="33fa235c-98bb-4ff9-b232-78fc4fa60a46" providerId="ADAL" clId="{283A9252-376D-4786-9270-2A1236AA57CC}" dt="2026-03-14T19:09:27.983" v="1554" actId="21"/>
          <ac:picMkLst>
            <pc:docMk/>
            <pc:sldMk cId="386780777" sldId="342"/>
            <ac:picMk id="7" creationId="{81A26AB5-5242-2A9C-AEA6-325AEFE2EF35}"/>
          </ac:picMkLst>
        </pc:picChg>
        <pc:picChg chg="mod">
          <ac:chgData name="Brian Teles" userId="33fa235c-98bb-4ff9-b232-78fc4fa60a46" providerId="ADAL" clId="{283A9252-376D-4786-9270-2A1236AA57CC}" dt="2026-03-14T18:44:47.761" v="1422" actId="1076"/>
          <ac:picMkLst>
            <pc:docMk/>
            <pc:sldMk cId="386780777" sldId="342"/>
            <ac:picMk id="9" creationId="{59285D7C-1CD7-8BF6-C614-9771BE39B3A7}"/>
          </ac:picMkLst>
        </pc:picChg>
        <pc:picChg chg="mod">
          <ac:chgData name="Brian Teles" userId="33fa235c-98bb-4ff9-b232-78fc4fa60a46" providerId="ADAL" clId="{283A9252-376D-4786-9270-2A1236AA57CC}" dt="2026-03-14T19:05:09.981" v="1542" actId="1035"/>
          <ac:picMkLst>
            <pc:docMk/>
            <pc:sldMk cId="386780777" sldId="342"/>
            <ac:picMk id="11" creationId="{A3C19525-9885-2392-6B72-883EF0F30E60}"/>
          </ac:picMkLst>
        </pc:picChg>
      </pc:sldChg>
      <pc:sldChg chg="addSp delSp add del mod ord">
        <pc:chgData name="Brian Teles" userId="33fa235c-98bb-4ff9-b232-78fc4fa60a46" providerId="ADAL" clId="{283A9252-376D-4786-9270-2A1236AA57CC}" dt="2026-03-15T23:38:59.727" v="1839" actId="47"/>
        <pc:sldMkLst>
          <pc:docMk/>
          <pc:sldMk cId="862233271" sldId="344"/>
        </pc:sldMkLst>
        <pc:picChg chg="add del">
          <ac:chgData name="Brian Teles" userId="33fa235c-98bb-4ff9-b232-78fc4fa60a46" providerId="ADAL" clId="{283A9252-376D-4786-9270-2A1236AA57CC}" dt="2026-03-14T19:33:39.483" v="1745" actId="478"/>
          <ac:picMkLst>
            <pc:docMk/>
            <pc:sldMk cId="862233271" sldId="344"/>
            <ac:picMk id="3" creationId="{BB9E70AD-CF91-32DC-60FD-274FE91C6C20}"/>
          </ac:picMkLst>
        </pc:picChg>
      </pc:sldChg>
      <pc:sldChg chg="modSp add del mod">
        <pc:chgData name="Brian Teles" userId="33fa235c-98bb-4ff9-b232-78fc4fa60a46" providerId="ADAL" clId="{283A9252-376D-4786-9270-2A1236AA57CC}" dt="2026-03-14T19:44:44.970" v="1750" actId="47"/>
        <pc:sldMkLst>
          <pc:docMk/>
          <pc:sldMk cId="78077800" sldId="351"/>
        </pc:sldMkLst>
        <pc:spChg chg="mod">
          <ac:chgData name="Brian Teles" userId="33fa235c-98bb-4ff9-b232-78fc4fa60a46" providerId="ADAL" clId="{283A9252-376D-4786-9270-2A1236AA57CC}" dt="2026-03-14T19:34:39.027" v="1749" actId="20577"/>
          <ac:spMkLst>
            <pc:docMk/>
            <pc:sldMk cId="78077800" sldId="351"/>
            <ac:spMk id="2" creationId="{26680EFB-4EB2-2BA8-2907-F2D3460FBA3D}"/>
          </ac:spMkLst>
        </pc:spChg>
      </pc:sldChg>
      <pc:sldChg chg="add del">
        <pc:chgData name="Brian Teles" userId="33fa235c-98bb-4ff9-b232-78fc4fa60a46" providerId="ADAL" clId="{283A9252-376D-4786-9270-2A1236AA57CC}" dt="2026-03-14T19:23:39.086" v="1652" actId="47"/>
        <pc:sldMkLst>
          <pc:docMk/>
          <pc:sldMk cId="119729105" sldId="352"/>
        </pc:sldMkLst>
      </pc:sldChg>
      <pc:sldChg chg="addSp delSp modSp add mod modAnim">
        <pc:chgData name="Brian Teles" userId="33fa235c-98bb-4ff9-b232-78fc4fa60a46" providerId="ADAL" clId="{283A9252-376D-4786-9270-2A1236AA57CC}" dt="2026-03-14T19:45:47.401" v="1767" actId="1076"/>
        <pc:sldMkLst>
          <pc:docMk/>
          <pc:sldMk cId="468262978" sldId="353"/>
        </pc:sldMkLst>
        <pc:spChg chg="del mod">
          <ac:chgData name="Brian Teles" userId="33fa235c-98bb-4ff9-b232-78fc4fa60a46" providerId="ADAL" clId="{283A9252-376D-4786-9270-2A1236AA57CC}" dt="2026-03-14T19:07:37.535" v="1550" actId="478"/>
          <ac:spMkLst>
            <pc:docMk/>
            <pc:sldMk cId="468262978" sldId="353"/>
            <ac:spMk id="53" creationId="{897D32CA-B7BE-C45B-E469-4A7B7DE09D6F}"/>
          </ac:spMkLst>
        </pc:spChg>
        <pc:grpChg chg="mod">
          <ac:chgData name="Brian Teles" userId="33fa235c-98bb-4ff9-b232-78fc4fa60a46" providerId="ADAL" clId="{283A9252-376D-4786-9270-2A1236AA57CC}" dt="2026-03-14T19:07:42.963" v="1552" actId="1076"/>
          <ac:grpSpMkLst>
            <pc:docMk/>
            <pc:sldMk cId="468262978" sldId="353"/>
            <ac:grpSpMk id="41" creationId="{EFD36851-AC29-2B8E-E895-3FD1ED97C5E6}"/>
          </ac:grpSpMkLst>
        </pc:grpChg>
        <pc:picChg chg="add mod modCrop">
          <ac:chgData name="Brian Teles" userId="33fa235c-98bb-4ff9-b232-78fc4fa60a46" providerId="ADAL" clId="{283A9252-376D-4786-9270-2A1236AA57CC}" dt="2026-03-14T19:45:47.401" v="1767" actId="1076"/>
          <ac:picMkLst>
            <pc:docMk/>
            <pc:sldMk cId="468262978" sldId="353"/>
            <ac:picMk id="7" creationId="{81A26AB5-5242-2A9C-AEA6-325AEFE2EF35}"/>
          </ac:picMkLst>
        </pc:picChg>
      </pc:sldChg>
      <pc:sldChg chg="addSp modSp add del mod">
        <pc:chgData name="Brian Teles" userId="33fa235c-98bb-4ff9-b232-78fc4fa60a46" providerId="ADAL" clId="{283A9252-376D-4786-9270-2A1236AA57CC}" dt="2026-03-14T18:43:59.590" v="1416" actId="47"/>
        <pc:sldMkLst>
          <pc:docMk/>
          <pc:sldMk cId="4054238304" sldId="354"/>
        </pc:sldMkLst>
        <pc:spChg chg="add mod">
          <ac:chgData name="Brian Teles" userId="33fa235c-98bb-4ff9-b232-78fc4fa60a46" providerId="ADAL" clId="{283A9252-376D-4786-9270-2A1236AA57CC}" dt="2026-03-14T18:37:43.464" v="1389" actId="1076"/>
          <ac:spMkLst>
            <pc:docMk/>
            <pc:sldMk cId="4054238304" sldId="354"/>
            <ac:spMk id="4" creationId="{5CBBACE5-2A3A-056C-8ACB-CFF8DDB46479}"/>
          </ac:spMkLst>
        </pc:spChg>
        <pc:spChg chg="add mod">
          <ac:chgData name="Brian Teles" userId="33fa235c-98bb-4ff9-b232-78fc4fa60a46" providerId="ADAL" clId="{283A9252-376D-4786-9270-2A1236AA57CC}" dt="2026-03-14T18:37:37.616" v="1388" actId="1076"/>
          <ac:spMkLst>
            <pc:docMk/>
            <pc:sldMk cId="4054238304" sldId="354"/>
            <ac:spMk id="5" creationId="{CEFD4121-2FA6-F61A-DF4A-CBC77630BF18}"/>
          </ac:spMkLst>
        </pc:spChg>
        <pc:picChg chg="add mod">
          <ac:chgData name="Brian Teles" userId="33fa235c-98bb-4ff9-b232-78fc4fa60a46" providerId="ADAL" clId="{283A9252-376D-4786-9270-2A1236AA57CC}" dt="2026-03-14T18:35:40.246" v="1349" actId="1076"/>
          <ac:picMkLst>
            <pc:docMk/>
            <pc:sldMk cId="4054238304" sldId="354"/>
            <ac:picMk id="3" creationId="{7437D73A-8338-9268-D233-EE88B1628A26}"/>
          </ac:picMkLst>
        </pc:picChg>
        <pc:picChg chg="mod">
          <ac:chgData name="Brian Teles" userId="33fa235c-98bb-4ff9-b232-78fc4fa60a46" providerId="ADAL" clId="{283A9252-376D-4786-9270-2A1236AA57CC}" dt="2026-03-14T18:35:33.073" v="1346" actId="14100"/>
          <ac:picMkLst>
            <pc:docMk/>
            <pc:sldMk cId="4054238304" sldId="354"/>
            <ac:picMk id="8" creationId="{828F3E2A-A69C-AE2E-33C2-4467D74C05AB}"/>
          </ac:picMkLst>
        </pc:picChg>
      </pc:sldChg>
      <pc:sldChg chg="add">
        <pc:chgData name="Brian Teles" userId="33fa235c-98bb-4ff9-b232-78fc4fa60a46" providerId="ADAL" clId="{283A9252-376D-4786-9270-2A1236AA57CC}" dt="2026-03-14T18:21:57.833" v="1260"/>
        <pc:sldMkLst>
          <pc:docMk/>
          <pc:sldMk cId="3957543510" sldId="355"/>
        </pc:sldMkLst>
      </pc:sldChg>
      <pc:sldChg chg="modSp add mod">
        <pc:chgData name="Brian Teles" userId="33fa235c-98bb-4ff9-b232-78fc4fa60a46" providerId="ADAL" clId="{283A9252-376D-4786-9270-2A1236AA57CC}" dt="2026-03-14T19:21:31.426" v="1588" actId="20577"/>
        <pc:sldMkLst>
          <pc:docMk/>
          <pc:sldMk cId="3879874847" sldId="356"/>
        </pc:sldMkLst>
        <pc:spChg chg="mod">
          <ac:chgData name="Brian Teles" userId="33fa235c-98bb-4ff9-b232-78fc4fa60a46" providerId="ADAL" clId="{283A9252-376D-4786-9270-2A1236AA57CC}" dt="2026-03-14T19:21:17.423" v="1576"/>
          <ac:spMkLst>
            <pc:docMk/>
            <pc:sldMk cId="3879874847" sldId="356"/>
            <ac:spMk id="6" creationId="{178AD017-8AA6-454D-B1D3-1278253E8AB1}"/>
          </ac:spMkLst>
        </pc:spChg>
        <pc:spChg chg="mod">
          <ac:chgData name="Brian Teles" userId="33fa235c-98bb-4ff9-b232-78fc4fa60a46" providerId="ADAL" clId="{283A9252-376D-4786-9270-2A1236AA57CC}" dt="2026-03-14T19:21:31.426" v="1588" actId="20577"/>
          <ac:spMkLst>
            <pc:docMk/>
            <pc:sldMk cId="3879874847" sldId="356"/>
            <ac:spMk id="37" creationId="{F7C09D11-62BD-7C29-4903-D9705F4BAD00}"/>
          </ac:spMkLst>
        </pc:spChg>
      </pc:sldChg>
      <pc:sldChg chg="modSp add mod modAnim">
        <pc:chgData name="Brian Teles" userId="33fa235c-98bb-4ff9-b232-78fc4fa60a46" providerId="ADAL" clId="{283A9252-376D-4786-9270-2A1236AA57CC}" dt="2026-03-14T19:04:19.552" v="1536" actId="1037"/>
        <pc:sldMkLst>
          <pc:docMk/>
          <pc:sldMk cId="2021630202" sldId="357"/>
        </pc:sldMkLst>
        <pc:picChg chg="mod">
          <ac:chgData name="Brian Teles" userId="33fa235c-98bb-4ff9-b232-78fc4fa60a46" providerId="ADAL" clId="{283A9252-376D-4786-9270-2A1236AA57CC}" dt="2026-03-14T19:00:30.624" v="1464" actId="14100"/>
          <ac:picMkLst>
            <pc:docMk/>
            <pc:sldMk cId="2021630202" sldId="357"/>
            <ac:picMk id="4" creationId="{89D8AC5D-BA25-07BF-24FD-86100B7594D1}"/>
          </ac:picMkLst>
        </pc:picChg>
        <pc:picChg chg="mod">
          <ac:chgData name="Brian Teles" userId="33fa235c-98bb-4ff9-b232-78fc4fa60a46" providerId="ADAL" clId="{283A9252-376D-4786-9270-2A1236AA57CC}" dt="2026-03-14T19:04:00.578" v="1531" actId="14100"/>
          <ac:picMkLst>
            <pc:docMk/>
            <pc:sldMk cId="2021630202" sldId="357"/>
            <ac:picMk id="8" creationId="{5AB348F2-DFF8-5740-24C4-CA0F22AE3D05}"/>
          </ac:picMkLst>
        </pc:picChg>
        <pc:picChg chg="mod">
          <ac:chgData name="Brian Teles" userId="33fa235c-98bb-4ff9-b232-78fc4fa60a46" providerId="ADAL" clId="{283A9252-376D-4786-9270-2A1236AA57CC}" dt="2026-03-14T19:03:53.749" v="1529" actId="1076"/>
          <ac:picMkLst>
            <pc:docMk/>
            <pc:sldMk cId="2021630202" sldId="357"/>
            <ac:picMk id="21" creationId="{51D30BD7-B726-F08B-2246-F9980656FE6A}"/>
          </ac:picMkLst>
        </pc:picChg>
        <pc:picChg chg="mod">
          <ac:chgData name="Brian Teles" userId="33fa235c-98bb-4ff9-b232-78fc4fa60a46" providerId="ADAL" clId="{283A9252-376D-4786-9270-2A1236AA57CC}" dt="2026-03-14T19:04:10.865" v="1532" actId="1076"/>
          <ac:picMkLst>
            <pc:docMk/>
            <pc:sldMk cId="2021630202" sldId="357"/>
            <ac:picMk id="23" creationId="{3601E55F-CF47-6118-59A8-1C0CEBA5E096}"/>
          </ac:picMkLst>
        </pc:picChg>
        <pc:picChg chg="mod">
          <ac:chgData name="Brian Teles" userId="33fa235c-98bb-4ff9-b232-78fc4fa60a46" providerId="ADAL" clId="{283A9252-376D-4786-9270-2A1236AA57CC}" dt="2026-03-14T19:04:19.552" v="1536" actId="1037"/>
          <ac:picMkLst>
            <pc:docMk/>
            <pc:sldMk cId="2021630202" sldId="357"/>
            <ac:picMk id="25" creationId="{A385A3A5-9F2A-02AC-7386-3CB2C835D483}"/>
          </ac:picMkLst>
        </pc:picChg>
      </pc:sldChg>
      <pc:sldChg chg="add del ord">
        <pc:chgData name="Brian Teles" userId="33fa235c-98bb-4ff9-b232-78fc4fa60a46" providerId="ADAL" clId="{283A9252-376D-4786-9270-2A1236AA57CC}" dt="2026-03-15T23:38:53.207" v="1838" actId="47"/>
        <pc:sldMkLst>
          <pc:docMk/>
          <pc:sldMk cId="1314421720" sldId="35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2143C-8A2D-4C81-8760-B0527D7ECA85}" type="doc">
      <dgm:prSet loTypeId="urn:microsoft.com/office/officeart/2005/8/layout/hProcess11" loCatId="process" qsTypeId="urn:microsoft.com/office/officeart/2005/8/quickstyle/simple1" qsCatId="simple" csTypeId="urn:microsoft.com/office/officeart/2005/8/colors/accent1_2" csCatId="accent1" phldr="1"/>
      <dgm:spPr/>
    </dgm:pt>
    <dgm:pt modelId="{13770725-6D98-4E94-9101-A5250CAC803C}">
      <dgm:prSet phldrT="[Text]"/>
      <dgm:spPr/>
      <dgm:t>
        <a:bodyPr/>
        <a:lstStyle/>
        <a:p>
          <a:r>
            <a:rPr lang="en-US" dirty="0"/>
            <a:t>Preliminary Engineering (PE)</a:t>
          </a:r>
        </a:p>
      </dgm:t>
    </dgm:pt>
    <dgm:pt modelId="{BDE87AEB-4C45-441F-BE52-27F9FB9D828A}" type="parTrans" cxnId="{D6862F29-AAE5-4BC9-A6AF-D1CC22D94DE1}">
      <dgm:prSet/>
      <dgm:spPr/>
      <dgm:t>
        <a:bodyPr/>
        <a:lstStyle/>
        <a:p>
          <a:endParaRPr lang="en-US"/>
        </a:p>
      </dgm:t>
    </dgm:pt>
    <dgm:pt modelId="{D06168F4-AA20-4C92-BC4D-4F423B06347E}" type="sibTrans" cxnId="{D6862F29-AAE5-4BC9-A6AF-D1CC22D94DE1}">
      <dgm:prSet/>
      <dgm:spPr/>
      <dgm:t>
        <a:bodyPr/>
        <a:lstStyle/>
        <a:p>
          <a:endParaRPr lang="en-US"/>
        </a:p>
      </dgm:t>
    </dgm:pt>
    <dgm:pt modelId="{02EAA0B3-5F76-4D34-98B5-9BE50203910E}">
      <dgm:prSet phldrT="[Text]"/>
      <dgm:spPr/>
      <dgm:t>
        <a:bodyPr/>
        <a:lstStyle/>
        <a:p>
          <a:r>
            <a:rPr lang="en-US" dirty="0"/>
            <a:t>Final Design (FD)</a:t>
          </a:r>
        </a:p>
      </dgm:t>
    </dgm:pt>
    <dgm:pt modelId="{E62527FA-D033-4C12-A4F9-03DEE390F8AE}" type="parTrans" cxnId="{1B5279F7-2F21-4F11-AD5D-035FC1E871C3}">
      <dgm:prSet/>
      <dgm:spPr/>
      <dgm:t>
        <a:bodyPr/>
        <a:lstStyle/>
        <a:p>
          <a:endParaRPr lang="en-US"/>
        </a:p>
      </dgm:t>
    </dgm:pt>
    <dgm:pt modelId="{C610315C-BCC5-42A3-9F9E-48E1370FC036}" type="sibTrans" cxnId="{1B5279F7-2F21-4F11-AD5D-035FC1E871C3}">
      <dgm:prSet/>
      <dgm:spPr/>
      <dgm:t>
        <a:bodyPr/>
        <a:lstStyle/>
        <a:p>
          <a:endParaRPr lang="en-US"/>
        </a:p>
      </dgm:t>
    </dgm:pt>
    <dgm:pt modelId="{A9B7491B-A3C5-40EA-9CA7-D3A40FC55D19}">
      <dgm:prSet phldrT="[Text]"/>
      <dgm:spPr/>
      <dgm:t>
        <a:bodyPr/>
        <a:lstStyle/>
        <a:p>
          <a:r>
            <a:rPr lang="en-US" dirty="0"/>
            <a:t>Construction Start</a:t>
          </a:r>
        </a:p>
      </dgm:t>
    </dgm:pt>
    <dgm:pt modelId="{F8FF2C6B-1B38-4D48-8703-2455E3781EFD}" type="parTrans" cxnId="{5E6F1992-AC60-45AE-8793-D85D9AA0B853}">
      <dgm:prSet/>
      <dgm:spPr/>
      <dgm:t>
        <a:bodyPr/>
        <a:lstStyle/>
        <a:p>
          <a:endParaRPr lang="en-US"/>
        </a:p>
      </dgm:t>
    </dgm:pt>
    <dgm:pt modelId="{4C7B5CC8-79C2-449C-8187-206D66D90F2D}" type="sibTrans" cxnId="{5E6F1992-AC60-45AE-8793-D85D9AA0B853}">
      <dgm:prSet/>
      <dgm:spPr/>
      <dgm:t>
        <a:bodyPr/>
        <a:lstStyle/>
        <a:p>
          <a:endParaRPr lang="en-US"/>
        </a:p>
      </dgm:t>
    </dgm:pt>
    <dgm:pt modelId="{7D59964E-3D7B-4F35-9F19-392AC7ABDA73}">
      <dgm:prSet phldrT="[Text]"/>
      <dgm:spPr/>
      <dgm:t>
        <a:bodyPr/>
        <a:lstStyle/>
        <a:p>
          <a:r>
            <a:rPr lang="en-US" dirty="0"/>
            <a:t>Construction End</a:t>
          </a:r>
        </a:p>
      </dgm:t>
    </dgm:pt>
    <dgm:pt modelId="{EEAE8ED6-C329-4BB3-B12B-70BAD7C9EEB6}" type="parTrans" cxnId="{6F42BF4F-41BE-467B-8DD3-33D63C53B964}">
      <dgm:prSet/>
      <dgm:spPr/>
      <dgm:t>
        <a:bodyPr/>
        <a:lstStyle/>
        <a:p>
          <a:endParaRPr lang="en-US"/>
        </a:p>
      </dgm:t>
    </dgm:pt>
    <dgm:pt modelId="{DF89A106-83BB-4858-A05A-5DA456C1F5D7}" type="sibTrans" cxnId="{6F42BF4F-41BE-467B-8DD3-33D63C53B964}">
      <dgm:prSet/>
      <dgm:spPr/>
      <dgm:t>
        <a:bodyPr/>
        <a:lstStyle/>
        <a:p>
          <a:endParaRPr lang="en-US"/>
        </a:p>
      </dgm:t>
    </dgm:pt>
    <dgm:pt modelId="{D584CC60-1FA9-411B-8494-BA07593F890F}">
      <dgm:prSet phldrT="[Text]"/>
      <dgm:spPr/>
      <dgm:t>
        <a:bodyPr/>
        <a:lstStyle/>
        <a:p>
          <a:r>
            <a:rPr lang="en-US" dirty="0"/>
            <a:t>Finalize Alternatives Analysis</a:t>
          </a:r>
        </a:p>
      </dgm:t>
    </dgm:pt>
    <dgm:pt modelId="{6AC98819-AD63-4E13-BB6E-F227D8920792}" type="parTrans" cxnId="{48BB749E-0E7C-4870-A3EB-BB2269E558FF}">
      <dgm:prSet/>
      <dgm:spPr/>
      <dgm:t>
        <a:bodyPr/>
        <a:lstStyle/>
        <a:p>
          <a:endParaRPr lang="en-US"/>
        </a:p>
      </dgm:t>
    </dgm:pt>
    <dgm:pt modelId="{858933B1-9149-40AA-8A5E-4BBD9E57CA24}" type="sibTrans" cxnId="{48BB749E-0E7C-4870-A3EB-BB2269E558FF}">
      <dgm:prSet/>
      <dgm:spPr/>
      <dgm:t>
        <a:bodyPr/>
        <a:lstStyle/>
        <a:p>
          <a:endParaRPr lang="en-US"/>
        </a:p>
      </dgm:t>
    </dgm:pt>
    <dgm:pt modelId="{F035F20A-C853-47AB-BF2E-69EFAB4DE6A9}" type="pres">
      <dgm:prSet presAssocID="{9BC2143C-8A2D-4C81-8760-B0527D7ECA85}" presName="Name0" presStyleCnt="0">
        <dgm:presLayoutVars>
          <dgm:dir/>
          <dgm:resizeHandles val="exact"/>
        </dgm:presLayoutVars>
      </dgm:prSet>
      <dgm:spPr/>
    </dgm:pt>
    <dgm:pt modelId="{FAB3621F-B0CB-4186-B0F8-0802BD1A7AA5}" type="pres">
      <dgm:prSet presAssocID="{9BC2143C-8A2D-4C81-8760-B0527D7ECA85}" presName="arrow" presStyleLbl="bgShp" presStyleIdx="0" presStyleCnt="1"/>
      <dgm:spPr/>
    </dgm:pt>
    <dgm:pt modelId="{890AA647-691B-43AB-A726-CBF6C4B701AA}" type="pres">
      <dgm:prSet presAssocID="{9BC2143C-8A2D-4C81-8760-B0527D7ECA85}" presName="points" presStyleCnt="0"/>
      <dgm:spPr/>
    </dgm:pt>
    <dgm:pt modelId="{D41E8F60-1864-444E-95C7-EB064C4BE94E}" type="pres">
      <dgm:prSet presAssocID="{D584CC60-1FA9-411B-8494-BA07593F890F}" presName="compositeA" presStyleCnt="0"/>
      <dgm:spPr/>
    </dgm:pt>
    <dgm:pt modelId="{6416CF00-A801-4943-BF8E-3D136A816767}" type="pres">
      <dgm:prSet presAssocID="{D584CC60-1FA9-411B-8494-BA07593F890F}" presName="textA" presStyleLbl="revTx" presStyleIdx="0" presStyleCnt="5" custLinFactNeighborY="-605">
        <dgm:presLayoutVars>
          <dgm:bulletEnabled val="1"/>
        </dgm:presLayoutVars>
      </dgm:prSet>
      <dgm:spPr/>
    </dgm:pt>
    <dgm:pt modelId="{E139AD44-C245-46E6-98B6-2315EF738ABF}" type="pres">
      <dgm:prSet presAssocID="{D584CC60-1FA9-411B-8494-BA07593F890F}" presName="circleA" presStyleLbl="node1" presStyleIdx="0" presStyleCnt="5"/>
      <dgm:spPr/>
    </dgm:pt>
    <dgm:pt modelId="{2C7AE921-20D7-4B28-B7A0-3FE0F45DFF75}" type="pres">
      <dgm:prSet presAssocID="{D584CC60-1FA9-411B-8494-BA07593F890F}" presName="spaceA" presStyleCnt="0"/>
      <dgm:spPr/>
    </dgm:pt>
    <dgm:pt modelId="{B3630B2C-A039-4C89-9848-C17F3E6D018F}" type="pres">
      <dgm:prSet presAssocID="{858933B1-9149-40AA-8A5E-4BBD9E57CA24}" presName="space" presStyleCnt="0"/>
      <dgm:spPr/>
    </dgm:pt>
    <dgm:pt modelId="{76EF6AD2-7476-4212-AC70-0ED6A6544D6D}" type="pres">
      <dgm:prSet presAssocID="{13770725-6D98-4E94-9101-A5250CAC803C}" presName="compositeB" presStyleCnt="0"/>
      <dgm:spPr/>
    </dgm:pt>
    <dgm:pt modelId="{82626DDD-5ED5-48BD-A370-576662D814BF}" type="pres">
      <dgm:prSet presAssocID="{13770725-6D98-4E94-9101-A5250CAC803C}" presName="textB" presStyleLbl="revTx" presStyleIdx="1" presStyleCnt="5">
        <dgm:presLayoutVars>
          <dgm:bulletEnabled val="1"/>
        </dgm:presLayoutVars>
      </dgm:prSet>
      <dgm:spPr/>
    </dgm:pt>
    <dgm:pt modelId="{E48E3D20-5392-4833-99A2-E63C3B90DB52}" type="pres">
      <dgm:prSet presAssocID="{13770725-6D98-4E94-9101-A5250CAC803C}" presName="circleB" presStyleLbl="node1" presStyleIdx="1" presStyleCnt="5"/>
      <dgm:spPr/>
    </dgm:pt>
    <dgm:pt modelId="{F486DF9D-08B2-4C73-98FF-90A5C141AE1A}" type="pres">
      <dgm:prSet presAssocID="{13770725-6D98-4E94-9101-A5250CAC803C}" presName="spaceB" presStyleCnt="0"/>
      <dgm:spPr/>
    </dgm:pt>
    <dgm:pt modelId="{79584B04-19DC-4ADB-9147-356CCE647C10}" type="pres">
      <dgm:prSet presAssocID="{D06168F4-AA20-4C92-BC4D-4F423B06347E}" presName="space" presStyleCnt="0"/>
      <dgm:spPr/>
    </dgm:pt>
    <dgm:pt modelId="{0FE02CD1-5141-4884-8FCA-CE2ACC6FF8B5}" type="pres">
      <dgm:prSet presAssocID="{02EAA0B3-5F76-4D34-98B5-9BE50203910E}" presName="compositeA" presStyleCnt="0"/>
      <dgm:spPr/>
    </dgm:pt>
    <dgm:pt modelId="{AFBF5169-5F26-4F57-ACA8-2F5CFD5C388B}" type="pres">
      <dgm:prSet presAssocID="{02EAA0B3-5F76-4D34-98B5-9BE50203910E}" presName="textA" presStyleLbl="revTx" presStyleIdx="2" presStyleCnt="5">
        <dgm:presLayoutVars>
          <dgm:bulletEnabled val="1"/>
        </dgm:presLayoutVars>
      </dgm:prSet>
      <dgm:spPr/>
    </dgm:pt>
    <dgm:pt modelId="{0BBDDCCE-BBBB-4B51-B477-3AECD11966E5}" type="pres">
      <dgm:prSet presAssocID="{02EAA0B3-5F76-4D34-98B5-9BE50203910E}" presName="circleA" presStyleLbl="node1" presStyleIdx="2" presStyleCnt="5"/>
      <dgm:spPr/>
    </dgm:pt>
    <dgm:pt modelId="{4D450303-11C3-409A-AB23-9367881F542C}" type="pres">
      <dgm:prSet presAssocID="{02EAA0B3-5F76-4D34-98B5-9BE50203910E}" presName="spaceA" presStyleCnt="0"/>
      <dgm:spPr/>
    </dgm:pt>
    <dgm:pt modelId="{F44674E2-8328-43CC-9A4F-02EB6CC72FFE}" type="pres">
      <dgm:prSet presAssocID="{C610315C-BCC5-42A3-9F9E-48E1370FC036}" presName="space" presStyleCnt="0"/>
      <dgm:spPr/>
    </dgm:pt>
    <dgm:pt modelId="{F82C283D-4201-4CBE-8336-F8A6DFDB4B74}" type="pres">
      <dgm:prSet presAssocID="{A9B7491B-A3C5-40EA-9CA7-D3A40FC55D19}" presName="compositeB" presStyleCnt="0"/>
      <dgm:spPr/>
    </dgm:pt>
    <dgm:pt modelId="{4D7005E3-662E-4392-93E4-30D08DC1E2BC}" type="pres">
      <dgm:prSet presAssocID="{A9B7491B-A3C5-40EA-9CA7-D3A40FC55D19}" presName="textB" presStyleLbl="revTx" presStyleIdx="3" presStyleCnt="5">
        <dgm:presLayoutVars>
          <dgm:bulletEnabled val="1"/>
        </dgm:presLayoutVars>
      </dgm:prSet>
      <dgm:spPr/>
    </dgm:pt>
    <dgm:pt modelId="{D3019C4E-6AAD-4F8C-AF99-490EBFEA2D59}" type="pres">
      <dgm:prSet presAssocID="{A9B7491B-A3C5-40EA-9CA7-D3A40FC55D19}" presName="circleB" presStyleLbl="node1" presStyleIdx="3" presStyleCnt="5"/>
      <dgm:spPr/>
    </dgm:pt>
    <dgm:pt modelId="{4BD42858-0BC6-4A4C-A5AC-F5176E0A88E2}" type="pres">
      <dgm:prSet presAssocID="{A9B7491B-A3C5-40EA-9CA7-D3A40FC55D19}" presName="spaceB" presStyleCnt="0"/>
      <dgm:spPr/>
    </dgm:pt>
    <dgm:pt modelId="{BE632E17-F0EB-43BF-A834-2289E3CE1812}" type="pres">
      <dgm:prSet presAssocID="{4C7B5CC8-79C2-449C-8187-206D66D90F2D}" presName="space" presStyleCnt="0"/>
      <dgm:spPr/>
    </dgm:pt>
    <dgm:pt modelId="{D06873CE-3198-439B-B341-E90FA625A088}" type="pres">
      <dgm:prSet presAssocID="{7D59964E-3D7B-4F35-9F19-392AC7ABDA73}" presName="compositeA" presStyleCnt="0"/>
      <dgm:spPr/>
    </dgm:pt>
    <dgm:pt modelId="{9E6881F4-B871-4615-95B2-755A6A36B15B}" type="pres">
      <dgm:prSet presAssocID="{7D59964E-3D7B-4F35-9F19-392AC7ABDA73}" presName="textA" presStyleLbl="revTx" presStyleIdx="4" presStyleCnt="5">
        <dgm:presLayoutVars>
          <dgm:bulletEnabled val="1"/>
        </dgm:presLayoutVars>
      </dgm:prSet>
      <dgm:spPr/>
    </dgm:pt>
    <dgm:pt modelId="{96B105BF-2B1C-436D-B1F2-C6032BC4F1ED}" type="pres">
      <dgm:prSet presAssocID="{7D59964E-3D7B-4F35-9F19-392AC7ABDA73}" presName="circleA" presStyleLbl="node1" presStyleIdx="4" presStyleCnt="5"/>
      <dgm:spPr/>
    </dgm:pt>
    <dgm:pt modelId="{66BE56BC-D4C8-4608-9100-D70BF85E2D37}" type="pres">
      <dgm:prSet presAssocID="{7D59964E-3D7B-4F35-9F19-392AC7ABDA73}" presName="spaceA" presStyleCnt="0"/>
      <dgm:spPr/>
    </dgm:pt>
  </dgm:ptLst>
  <dgm:cxnLst>
    <dgm:cxn modelId="{A8AD1000-D634-49CB-8347-B01791370FB5}" type="presOf" srcId="{D584CC60-1FA9-411B-8494-BA07593F890F}" destId="{6416CF00-A801-4943-BF8E-3D136A816767}" srcOrd="0" destOrd="0" presId="urn:microsoft.com/office/officeart/2005/8/layout/hProcess11"/>
    <dgm:cxn modelId="{896D6D28-43A8-410C-B119-635E7DADA42D}" type="presOf" srcId="{A9B7491B-A3C5-40EA-9CA7-D3A40FC55D19}" destId="{4D7005E3-662E-4392-93E4-30D08DC1E2BC}" srcOrd="0" destOrd="0" presId="urn:microsoft.com/office/officeart/2005/8/layout/hProcess11"/>
    <dgm:cxn modelId="{D6862F29-AAE5-4BC9-A6AF-D1CC22D94DE1}" srcId="{9BC2143C-8A2D-4C81-8760-B0527D7ECA85}" destId="{13770725-6D98-4E94-9101-A5250CAC803C}" srcOrd="1" destOrd="0" parTransId="{BDE87AEB-4C45-441F-BE52-27F9FB9D828A}" sibTransId="{D06168F4-AA20-4C92-BC4D-4F423B06347E}"/>
    <dgm:cxn modelId="{BEF62A31-CAA4-499A-9755-1CB1B393A7D2}" type="presOf" srcId="{02EAA0B3-5F76-4D34-98B5-9BE50203910E}" destId="{AFBF5169-5F26-4F57-ACA8-2F5CFD5C388B}" srcOrd="0" destOrd="0" presId="urn:microsoft.com/office/officeart/2005/8/layout/hProcess11"/>
    <dgm:cxn modelId="{3B7B9537-6D97-48F5-8C89-AD9CA1434564}" type="presOf" srcId="{13770725-6D98-4E94-9101-A5250CAC803C}" destId="{82626DDD-5ED5-48BD-A370-576662D814BF}" srcOrd="0" destOrd="0" presId="urn:microsoft.com/office/officeart/2005/8/layout/hProcess11"/>
    <dgm:cxn modelId="{6F42BF4F-41BE-467B-8DD3-33D63C53B964}" srcId="{9BC2143C-8A2D-4C81-8760-B0527D7ECA85}" destId="{7D59964E-3D7B-4F35-9F19-392AC7ABDA73}" srcOrd="4" destOrd="0" parTransId="{EEAE8ED6-C329-4BB3-B12B-70BAD7C9EEB6}" sibTransId="{DF89A106-83BB-4858-A05A-5DA456C1F5D7}"/>
    <dgm:cxn modelId="{5E6F1992-AC60-45AE-8793-D85D9AA0B853}" srcId="{9BC2143C-8A2D-4C81-8760-B0527D7ECA85}" destId="{A9B7491B-A3C5-40EA-9CA7-D3A40FC55D19}" srcOrd="3" destOrd="0" parTransId="{F8FF2C6B-1B38-4D48-8703-2455E3781EFD}" sibTransId="{4C7B5CC8-79C2-449C-8187-206D66D90F2D}"/>
    <dgm:cxn modelId="{48BB749E-0E7C-4870-A3EB-BB2269E558FF}" srcId="{9BC2143C-8A2D-4C81-8760-B0527D7ECA85}" destId="{D584CC60-1FA9-411B-8494-BA07593F890F}" srcOrd="0" destOrd="0" parTransId="{6AC98819-AD63-4E13-BB6E-F227D8920792}" sibTransId="{858933B1-9149-40AA-8A5E-4BBD9E57CA24}"/>
    <dgm:cxn modelId="{49E229CC-E330-4910-B787-C3FA690A3E6B}" type="presOf" srcId="{7D59964E-3D7B-4F35-9F19-392AC7ABDA73}" destId="{9E6881F4-B871-4615-95B2-755A6A36B15B}" srcOrd="0" destOrd="0" presId="urn:microsoft.com/office/officeart/2005/8/layout/hProcess11"/>
    <dgm:cxn modelId="{1B5279F7-2F21-4F11-AD5D-035FC1E871C3}" srcId="{9BC2143C-8A2D-4C81-8760-B0527D7ECA85}" destId="{02EAA0B3-5F76-4D34-98B5-9BE50203910E}" srcOrd="2" destOrd="0" parTransId="{E62527FA-D033-4C12-A4F9-03DEE390F8AE}" sibTransId="{C610315C-BCC5-42A3-9F9E-48E1370FC036}"/>
    <dgm:cxn modelId="{AD7ED9FA-1E42-477A-8190-AEAADE38B851}" type="presOf" srcId="{9BC2143C-8A2D-4C81-8760-B0527D7ECA85}" destId="{F035F20A-C853-47AB-BF2E-69EFAB4DE6A9}" srcOrd="0" destOrd="0" presId="urn:microsoft.com/office/officeart/2005/8/layout/hProcess11"/>
    <dgm:cxn modelId="{39ACF145-4CFC-4CF0-8C93-B8260F5FC0CC}" type="presParOf" srcId="{F035F20A-C853-47AB-BF2E-69EFAB4DE6A9}" destId="{FAB3621F-B0CB-4186-B0F8-0802BD1A7AA5}" srcOrd="0" destOrd="0" presId="urn:microsoft.com/office/officeart/2005/8/layout/hProcess11"/>
    <dgm:cxn modelId="{C83CCBA6-18ED-48A4-AA6E-693784FACB26}" type="presParOf" srcId="{F035F20A-C853-47AB-BF2E-69EFAB4DE6A9}" destId="{890AA647-691B-43AB-A726-CBF6C4B701AA}" srcOrd="1" destOrd="0" presId="urn:microsoft.com/office/officeart/2005/8/layout/hProcess11"/>
    <dgm:cxn modelId="{ED0CFA32-7C6B-449A-A45B-C1870804C2B7}" type="presParOf" srcId="{890AA647-691B-43AB-A726-CBF6C4B701AA}" destId="{D41E8F60-1864-444E-95C7-EB064C4BE94E}" srcOrd="0" destOrd="0" presId="urn:microsoft.com/office/officeart/2005/8/layout/hProcess11"/>
    <dgm:cxn modelId="{99068877-FB18-4C47-9E21-845268F2825D}" type="presParOf" srcId="{D41E8F60-1864-444E-95C7-EB064C4BE94E}" destId="{6416CF00-A801-4943-BF8E-3D136A816767}" srcOrd="0" destOrd="0" presId="urn:microsoft.com/office/officeart/2005/8/layout/hProcess11"/>
    <dgm:cxn modelId="{EEFF8A36-5C49-430F-9028-8487ACDAD44D}" type="presParOf" srcId="{D41E8F60-1864-444E-95C7-EB064C4BE94E}" destId="{E139AD44-C245-46E6-98B6-2315EF738ABF}" srcOrd="1" destOrd="0" presId="urn:microsoft.com/office/officeart/2005/8/layout/hProcess11"/>
    <dgm:cxn modelId="{4F296F19-C1B9-4A28-9A80-E7923CD29D6D}" type="presParOf" srcId="{D41E8F60-1864-444E-95C7-EB064C4BE94E}" destId="{2C7AE921-20D7-4B28-B7A0-3FE0F45DFF75}" srcOrd="2" destOrd="0" presId="urn:microsoft.com/office/officeart/2005/8/layout/hProcess11"/>
    <dgm:cxn modelId="{CC599771-E749-4083-9B57-8997F0EDC1BB}" type="presParOf" srcId="{890AA647-691B-43AB-A726-CBF6C4B701AA}" destId="{B3630B2C-A039-4C89-9848-C17F3E6D018F}" srcOrd="1" destOrd="0" presId="urn:microsoft.com/office/officeart/2005/8/layout/hProcess11"/>
    <dgm:cxn modelId="{B84844AD-4191-4B63-886F-B6EDE1411405}" type="presParOf" srcId="{890AA647-691B-43AB-A726-CBF6C4B701AA}" destId="{76EF6AD2-7476-4212-AC70-0ED6A6544D6D}" srcOrd="2" destOrd="0" presId="urn:microsoft.com/office/officeart/2005/8/layout/hProcess11"/>
    <dgm:cxn modelId="{C6A14532-D7B1-470A-9FCF-FEA14221AF13}" type="presParOf" srcId="{76EF6AD2-7476-4212-AC70-0ED6A6544D6D}" destId="{82626DDD-5ED5-48BD-A370-576662D814BF}" srcOrd="0" destOrd="0" presId="urn:microsoft.com/office/officeart/2005/8/layout/hProcess11"/>
    <dgm:cxn modelId="{1DCF49C0-1CD9-41CC-848D-24402F2FAA6B}" type="presParOf" srcId="{76EF6AD2-7476-4212-AC70-0ED6A6544D6D}" destId="{E48E3D20-5392-4833-99A2-E63C3B90DB52}" srcOrd="1" destOrd="0" presId="urn:microsoft.com/office/officeart/2005/8/layout/hProcess11"/>
    <dgm:cxn modelId="{553B52E9-5D2D-4BA4-A472-9F2BD0F59D9D}" type="presParOf" srcId="{76EF6AD2-7476-4212-AC70-0ED6A6544D6D}" destId="{F486DF9D-08B2-4C73-98FF-90A5C141AE1A}" srcOrd="2" destOrd="0" presId="urn:microsoft.com/office/officeart/2005/8/layout/hProcess11"/>
    <dgm:cxn modelId="{B233628C-0171-45D6-A071-FC63131A60E0}" type="presParOf" srcId="{890AA647-691B-43AB-A726-CBF6C4B701AA}" destId="{79584B04-19DC-4ADB-9147-356CCE647C10}" srcOrd="3" destOrd="0" presId="urn:microsoft.com/office/officeart/2005/8/layout/hProcess11"/>
    <dgm:cxn modelId="{0A33C785-F615-4209-A5ED-C6B252AF34EC}" type="presParOf" srcId="{890AA647-691B-43AB-A726-CBF6C4B701AA}" destId="{0FE02CD1-5141-4884-8FCA-CE2ACC6FF8B5}" srcOrd="4" destOrd="0" presId="urn:microsoft.com/office/officeart/2005/8/layout/hProcess11"/>
    <dgm:cxn modelId="{0B127E42-7494-4C35-9B76-3D8D8062363F}" type="presParOf" srcId="{0FE02CD1-5141-4884-8FCA-CE2ACC6FF8B5}" destId="{AFBF5169-5F26-4F57-ACA8-2F5CFD5C388B}" srcOrd="0" destOrd="0" presId="urn:microsoft.com/office/officeart/2005/8/layout/hProcess11"/>
    <dgm:cxn modelId="{F7982B1A-BAA8-4787-80EC-2469C9D41FAA}" type="presParOf" srcId="{0FE02CD1-5141-4884-8FCA-CE2ACC6FF8B5}" destId="{0BBDDCCE-BBBB-4B51-B477-3AECD11966E5}" srcOrd="1" destOrd="0" presId="urn:microsoft.com/office/officeart/2005/8/layout/hProcess11"/>
    <dgm:cxn modelId="{8BCBFD72-A4D4-4118-9B7D-119A0B233BA5}" type="presParOf" srcId="{0FE02CD1-5141-4884-8FCA-CE2ACC6FF8B5}" destId="{4D450303-11C3-409A-AB23-9367881F542C}" srcOrd="2" destOrd="0" presId="urn:microsoft.com/office/officeart/2005/8/layout/hProcess11"/>
    <dgm:cxn modelId="{E045281A-62A7-4E87-86C5-8E24126C6267}" type="presParOf" srcId="{890AA647-691B-43AB-A726-CBF6C4B701AA}" destId="{F44674E2-8328-43CC-9A4F-02EB6CC72FFE}" srcOrd="5" destOrd="0" presId="urn:microsoft.com/office/officeart/2005/8/layout/hProcess11"/>
    <dgm:cxn modelId="{98CAD34D-9E21-47F0-9CDC-E6E7FACF4B65}" type="presParOf" srcId="{890AA647-691B-43AB-A726-CBF6C4B701AA}" destId="{F82C283D-4201-4CBE-8336-F8A6DFDB4B74}" srcOrd="6" destOrd="0" presId="urn:microsoft.com/office/officeart/2005/8/layout/hProcess11"/>
    <dgm:cxn modelId="{8B2C8004-FA7F-406E-BD8A-B5848C40E916}" type="presParOf" srcId="{F82C283D-4201-4CBE-8336-F8A6DFDB4B74}" destId="{4D7005E3-662E-4392-93E4-30D08DC1E2BC}" srcOrd="0" destOrd="0" presId="urn:microsoft.com/office/officeart/2005/8/layout/hProcess11"/>
    <dgm:cxn modelId="{AEAF14EB-0089-4253-B0CD-FACA60FF3958}" type="presParOf" srcId="{F82C283D-4201-4CBE-8336-F8A6DFDB4B74}" destId="{D3019C4E-6AAD-4F8C-AF99-490EBFEA2D59}" srcOrd="1" destOrd="0" presId="urn:microsoft.com/office/officeart/2005/8/layout/hProcess11"/>
    <dgm:cxn modelId="{B7ABDE48-BAC2-4811-B1FF-B383579187E4}" type="presParOf" srcId="{F82C283D-4201-4CBE-8336-F8A6DFDB4B74}" destId="{4BD42858-0BC6-4A4C-A5AC-F5176E0A88E2}" srcOrd="2" destOrd="0" presId="urn:microsoft.com/office/officeart/2005/8/layout/hProcess11"/>
    <dgm:cxn modelId="{65EFA0EE-E095-4192-9EE0-61B50C954DCF}" type="presParOf" srcId="{890AA647-691B-43AB-A726-CBF6C4B701AA}" destId="{BE632E17-F0EB-43BF-A834-2289E3CE1812}" srcOrd="7" destOrd="0" presId="urn:microsoft.com/office/officeart/2005/8/layout/hProcess11"/>
    <dgm:cxn modelId="{5614CCCA-8555-45AE-9CC1-8FE9C97D049B}" type="presParOf" srcId="{890AA647-691B-43AB-A726-CBF6C4B701AA}" destId="{D06873CE-3198-439B-B341-E90FA625A088}" srcOrd="8" destOrd="0" presId="urn:microsoft.com/office/officeart/2005/8/layout/hProcess11"/>
    <dgm:cxn modelId="{D81585CE-5197-4D2E-95E7-9FD36AAC7487}" type="presParOf" srcId="{D06873CE-3198-439B-B341-E90FA625A088}" destId="{9E6881F4-B871-4615-95B2-755A6A36B15B}" srcOrd="0" destOrd="0" presId="urn:microsoft.com/office/officeart/2005/8/layout/hProcess11"/>
    <dgm:cxn modelId="{38D25023-8B75-4453-9283-D83139BEE2FC}" type="presParOf" srcId="{D06873CE-3198-439B-B341-E90FA625A088}" destId="{96B105BF-2B1C-436D-B1F2-C6032BC4F1ED}" srcOrd="1" destOrd="0" presId="urn:microsoft.com/office/officeart/2005/8/layout/hProcess11"/>
    <dgm:cxn modelId="{9DC55607-8CB6-45E3-903C-FDF62EFA16F5}" type="presParOf" srcId="{D06873CE-3198-439B-B341-E90FA625A088}" destId="{66BE56BC-D4C8-4608-9100-D70BF85E2D3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3621F-B0CB-4186-B0F8-0802BD1A7AA5}">
      <dsp:nvSpPr>
        <dsp:cNvPr id="0" name=""/>
        <dsp:cNvSpPr/>
      </dsp:nvSpPr>
      <dsp:spPr>
        <a:xfrm>
          <a:off x="0" y="1490712"/>
          <a:ext cx="8867274" cy="198761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16CF00-A801-4943-BF8E-3D136A816767}">
      <dsp:nvSpPr>
        <dsp:cNvPr id="0" name=""/>
        <dsp:cNvSpPr/>
      </dsp:nvSpPr>
      <dsp:spPr>
        <a:xfrm>
          <a:off x="3507" y="0"/>
          <a:ext cx="1533371" cy="1987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dirty="0"/>
            <a:t>Finalize Alternatives Analysis</a:t>
          </a:r>
        </a:p>
      </dsp:txBody>
      <dsp:txXfrm>
        <a:off x="3507" y="0"/>
        <a:ext cx="1533371" cy="1987616"/>
      </dsp:txXfrm>
    </dsp:sp>
    <dsp:sp modelId="{E139AD44-C245-46E6-98B6-2315EF738ABF}">
      <dsp:nvSpPr>
        <dsp:cNvPr id="0" name=""/>
        <dsp:cNvSpPr/>
      </dsp:nvSpPr>
      <dsp:spPr>
        <a:xfrm>
          <a:off x="521740" y="2236068"/>
          <a:ext cx="496904" cy="4969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626DDD-5ED5-48BD-A370-576662D814BF}">
      <dsp:nvSpPr>
        <dsp:cNvPr id="0" name=""/>
        <dsp:cNvSpPr/>
      </dsp:nvSpPr>
      <dsp:spPr>
        <a:xfrm>
          <a:off x="1613547" y="2981425"/>
          <a:ext cx="1533371" cy="1987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dirty="0"/>
            <a:t>Preliminary Engineering (PE)</a:t>
          </a:r>
        </a:p>
      </dsp:txBody>
      <dsp:txXfrm>
        <a:off x="1613547" y="2981425"/>
        <a:ext cx="1533371" cy="1987616"/>
      </dsp:txXfrm>
    </dsp:sp>
    <dsp:sp modelId="{E48E3D20-5392-4833-99A2-E63C3B90DB52}">
      <dsp:nvSpPr>
        <dsp:cNvPr id="0" name=""/>
        <dsp:cNvSpPr/>
      </dsp:nvSpPr>
      <dsp:spPr>
        <a:xfrm>
          <a:off x="2131780" y="2236068"/>
          <a:ext cx="496904" cy="4969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BF5169-5F26-4F57-ACA8-2F5CFD5C388B}">
      <dsp:nvSpPr>
        <dsp:cNvPr id="0" name=""/>
        <dsp:cNvSpPr/>
      </dsp:nvSpPr>
      <dsp:spPr>
        <a:xfrm>
          <a:off x="3223587" y="0"/>
          <a:ext cx="1533371" cy="1987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dirty="0"/>
            <a:t>Final Design (FD)</a:t>
          </a:r>
        </a:p>
      </dsp:txBody>
      <dsp:txXfrm>
        <a:off x="3223587" y="0"/>
        <a:ext cx="1533371" cy="1987616"/>
      </dsp:txXfrm>
    </dsp:sp>
    <dsp:sp modelId="{0BBDDCCE-BBBB-4B51-B477-3AECD11966E5}">
      <dsp:nvSpPr>
        <dsp:cNvPr id="0" name=""/>
        <dsp:cNvSpPr/>
      </dsp:nvSpPr>
      <dsp:spPr>
        <a:xfrm>
          <a:off x="3741821" y="2236068"/>
          <a:ext cx="496904" cy="4969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7005E3-662E-4392-93E4-30D08DC1E2BC}">
      <dsp:nvSpPr>
        <dsp:cNvPr id="0" name=""/>
        <dsp:cNvSpPr/>
      </dsp:nvSpPr>
      <dsp:spPr>
        <a:xfrm>
          <a:off x="4833627" y="2981425"/>
          <a:ext cx="1533371" cy="1987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dirty="0"/>
            <a:t>Construction Start</a:t>
          </a:r>
        </a:p>
      </dsp:txBody>
      <dsp:txXfrm>
        <a:off x="4833627" y="2981425"/>
        <a:ext cx="1533371" cy="1987616"/>
      </dsp:txXfrm>
    </dsp:sp>
    <dsp:sp modelId="{D3019C4E-6AAD-4F8C-AF99-490EBFEA2D59}">
      <dsp:nvSpPr>
        <dsp:cNvPr id="0" name=""/>
        <dsp:cNvSpPr/>
      </dsp:nvSpPr>
      <dsp:spPr>
        <a:xfrm>
          <a:off x="5351861" y="2236068"/>
          <a:ext cx="496904" cy="4969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881F4-B871-4615-95B2-755A6A36B15B}">
      <dsp:nvSpPr>
        <dsp:cNvPr id="0" name=""/>
        <dsp:cNvSpPr/>
      </dsp:nvSpPr>
      <dsp:spPr>
        <a:xfrm>
          <a:off x="6443667" y="0"/>
          <a:ext cx="1533371" cy="1987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dirty="0"/>
            <a:t>Construction End</a:t>
          </a:r>
        </a:p>
      </dsp:txBody>
      <dsp:txXfrm>
        <a:off x="6443667" y="0"/>
        <a:ext cx="1533371" cy="1987616"/>
      </dsp:txXfrm>
    </dsp:sp>
    <dsp:sp modelId="{96B105BF-2B1C-436D-B1F2-C6032BC4F1ED}">
      <dsp:nvSpPr>
        <dsp:cNvPr id="0" name=""/>
        <dsp:cNvSpPr/>
      </dsp:nvSpPr>
      <dsp:spPr>
        <a:xfrm>
          <a:off x="6961901" y="2236068"/>
          <a:ext cx="496904" cy="4969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E1BBA-92DE-42DB-9CEC-33EF8C8166A5}" type="datetimeFigureOut">
              <a:rPr lang="en-US" smtClean="0"/>
              <a:t>3/15/2026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BE053-A1E9-4404-821C-04A1AB64C50A}" type="slidenum">
              <a:rPr lang="en-US" smtClean="0"/>
              <a:t>‹#›</a:t>
            </a:fld>
            <a:endParaRPr lang="en-US"/>
          </a:p>
        </p:txBody>
      </p:sp>
    </p:spTree>
    <p:extLst>
      <p:ext uri="{BB962C8B-B14F-4D97-AF65-F5344CB8AC3E}">
        <p14:creationId xmlns:p14="http://schemas.microsoft.com/office/powerpoint/2010/main" val="2671816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BE053-A1E9-4404-821C-04A1AB64C50A}" type="slidenum">
              <a:rPr lang="en-US" smtClean="0"/>
              <a:t>1</a:t>
            </a:fld>
            <a:endParaRPr lang="en-US"/>
          </a:p>
        </p:txBody>
      </p:sp>
    </p:spTree>
    <p:extLst>
      <p:ext uri="{BB962C8B-B14F-4D97-AF65-F5344CB8AC3E}">
        <p14:creationId xmlns:p14="http://schemas.microsoft.com/office/powerpoint/2010/main" val="3739995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18 of our 23 4(f) properties were historic, either listed in or eligible for the National Register of Historic Places. As you can see by this map, the resources are tightly packed together on the north and south sides of the bridge. We have the bridge itself, which is individually eligible AND contributes to a historic district to the north (Central Bethlehem HD) and one to the south (Fountain Hill HD). Also on the south side are the Lehigh Valley Railroad (slide), its headquarters, and a passenger station, (slide) an Episcopal Cathedral, and (slide) the Sayre Mansion. On the north side of the river are the eligible (slide) Fritch Fuel Time and Temperature Sign (just a stone’s throw from the bridge and a big consideration while we were examining alternatives that would meet the project needs); the Lehigh Canal with its intact prism and towpath, and (slide) the Historic Moravian Bethlehem Historic District. That last one is not “just” eligible but is also a National Historic Landmark, which triggered consultation with the National Park Service. In June of last year, it was named a UNESCO (United Nations Educational, Scientific and Cultural Organization) World Heritage Site. Thankfully, effects to this property are both temporary and minimal, which was the case with most of the historic resources. </a:t>
            </a:r>
          </a:p>
        </p:txBody>
      </p:sp>
      <p:sp>
        <p:nvSpPr>
          <p:cNvPr id="4" name="Slide Number Placeholder 3"/>
          <p:cNvSpPr>
            <a:spLocks noGrp="1"/>
          </p:cNvSpPr>
          <p:nvPr>
            <p:ph type="sldNum" sz="quarter" idx="5"/>
          </p:nvPr>
        </p:nvSpPr>
        <p:spPr/>
        <p:txBody>
          <a:bodyPr/>
          <a:lstStyle/>
          <a:p>
            <a:fld id="{E75BE053-A1E9-4404-821C-04A1AB64C50A}" type="slidenum">
              <a:rPr lang="en-US" smtClean="0"/>
              <a:t>11</a:t>
            </a:fld>
            <a:endParaRPr lang="en-US"/>
          </a:p>
        </p:txBody>
      </p:sp>
    </p:spTree>
    <p:extLst>
      <p:ext uri="{BB962C8B-B14F-4D97-AF65-F5344CB8AC3E}">
        <p14:creationId xmlns:p14="http://schemas.microsoft.com/office/powerpoint/2010/main" val="839026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a:cs typeface="helvetica"/>
              </a:rPr>
              <a:t>There are a number of other environmental resources the project had to take into consideration, largely from access, MPT and construction timing perspectives. Lehigh River is considered a navigable waterway by Coast Guard, it’s a Fish and Boat Commission Water Trail, and a Recreational Boating Waterway, all requiring ATON. The Lehigh Canal and Monocacy Creek are stocked trout and class A Wild Trout Streams, which restricts timing for in-stream access. And, one of the biggest considerations with the most moving parts is coordination with the City and Arts Quest. There are </a:t>
            </a:r>
            <a:r>
              <a:rPr lang="en-US" b="1" i="1" dirty="0">
                <a:solidFill>
                  <a:srgbClr val="000000"/>
                </a:solidFill>
                <a:effectLst/>
                <a:latin typeface="helvetica"/>
                <a:cs typeface="helvetica"/>
              </a:rPr>
              <a:t>countless </a:t>
            </a:r>
            <a:r>
              <a:rPr lang="en-US" b="0" i="0" dirty="0">
                <a:solidFill>
                  <a:srgbClr val="000000"/>
                </a:solidFill>
                <a:effectLst/>
                <a:latin typeface="helvetica"/>
                <a:cs typeface="helvetica"/>
              </a:rPr>
              <a:t>festivals, </a:t>
            </a:r>
            <a:r>
              <a:rPr lang="en-US" dirty="0">
                <a:solidFill>
                  <a:srgbClr val="000000"/>
                </a:solidFill>
                <a:latin typeface="helvetica"/>
                <a:cs typeface="helvetica"/>
              </a:rPr>
              <a:t>cycling</a:t>
            </a:r>
            <a:r>
              <a:rPr lang="en-US" b="0" i="0" dirty="0">
                <a:solidFill>
                  <a:srgbClr val="000000"/>
                </a:solidFill>
                <a:effectLst/>
                <a:latin typeface="helvetica"/>
                <a:cs typeface="helvetica"/>
              </a:rPr>
              <a:t> and foot races, and attractions that bring in visitors to the area, often with events on both sides of the river and often happening on or under the structure. </a:t>
            </a:r>
          </a:p>
          <a:p>
            <a:endParaRPr lang="en-US" b="0" i="0" dirty="0">
              <a:solidFill>
                <a:srgbClr val="000000"/>
              </a:solidFill>
              <a:effectLs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75BE053-A1E9-4404-821C-04A1AB64C50A}" type="slidenum">
              <a:rPr lang="en-US" smtClean="0"/>
              <a:t>12</a:t>
            </a:fld>
            <a:endParaRPr lang="en-US"/>
          </a:p>
        </p:txBody>
      </p:sp>
    </p:spTree>
    <p:extLst>
      <p:ext uri="{BB962C8B-B14F-4D97-AF65-F5344CB8AC3E}">
        <p14:creationId xmlns:p14="http://schemas.microsoft.com/office/powerpoint/2010/main" val="1971524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CP Meetings 5/20/20, 7/27/22</a:t>
            </a:r>
          </a:p>
          <a:p>
            <a:r>
              <a:rPr lang="en-US" dirty="0"/>
              <a:t>Virtual Public Officials Meeting – 4/6/21 </a:t>
            </a:r>
          </a:p>
          <a:p>
            <a:r>
              <a:rPr lang="en-US" dirty="0"/>
              <a:t>Virtual Public Meeting (pre-recorded presentation with website) – 4/12/21 to 5/7/21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Meetings – 4/23/18, 3/28/19, 11/23/20, 5/3/21, 12/10/21, 6/7/23, 8/15/23, plus lots of calls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 Lukes/</a:t>
            </a:r>
            <a:r>
              <a:rPr lang="en-US" dirty="0" err="1"/>
              <a:t>Ostrum</a:t>
            </a:r>
            <a:r>
              <a:rPr lang="en-US" dirty="0"/>
              <a:t> Street (besides Mayor mtgs): 9/18/18, 4/1/24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Fountain Hill (besides </a:t>
            </a:r>
            <a:r>
              <a:rPr lang="en-US" dirty="0" err="1"/>
              <a:t>Ostrum</a:t>
            </a:r>
            <a:r>
              <a:rPr lang="en-US" dirty="0"/>
              <a:t> St): 5/7/24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PD Connects 8/30/17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EMS 2/26/1/, regional 3/14/18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LVPC  4/12/18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CAT/LVPC 7/29/22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World Heritage Site, Church of </a:t>
            </a:r>
            <a:r>
              <a:rPr lang="en-US" dirty="0" err="1"/>
              <a:t>Navitity</a:t>
            </a:r>
            <a:r>
              <a:rPr lang="en-US" dirty="0"/>
              <a:t>., billboard, </a:t>
            </a:r>
          </a:p>
          <a:p>
            <a:endParaRPr lang="en-US" dirty="0"/>
          </a:p>
        </p:txBody>
      </p:sp>
      <p:sp>
        <p:nvSpPr>
          <p:cNvPr id="4" name="Slide Number Placeholder 3"/>
          <p:cNvSpPr>
            <a:spLocks noGrp="1"/>
          </p:cNvSpPr>
          <p:nvPr>
            <p:ph type="sldNum" sz="quarter" idx="5"/>
          </p:nvPr>
        </p:nvSpPr>
        <p:spPr/>
        <p:txBody>
          <a:bodyPr/>
          <a:lstStyle/>
          <a:p>
            <a:fld id="{E75BE053-A1E9-4404-821C-04A1AB64C50A}" type="slidenum">
              <a:rPr lang="en-US" smtClean="0"/>
              <a:t>15</a:t>
            </a:fld>
            <a:endParaRPr lang="en-US"/>
          </a:p>
        </p:txBody>
      </p:sp>
    </p:spTree>
    <p:extLst>
      <p:ext uri="{BB962C8B-B14F-4D97-AF65-F5344CB8AC3E}">
        <p14:creationId xmlns:p14="http://schemas.microsoft.com/office/powerpoint/2010/main" val="4289596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5FA4-ECA9-5A0E-3F71-545535C83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D96BB-2BA3-8843-7D61-B922427FC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B7369-2FE1-BEEA-2014-C67CEEE2391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shows the area in a little more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southern widening (pink) allows for the southern portion of the existing bridge next to it to carry only SB traffic which will become 1 SB thru-lane and a double left to South Bethlehem.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Lanes will be 12’ plus small shoulders to improve safety.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NB bridge will have 2 NB lanes plus shoulders and a wide sidewalk with a barrier at the curb to accommodate all modes of transportation.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southern widening will tie-in before the northern truss shown in blue.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a:extLst>
              <a:ext uri="{FF2B5EF4-FFF2-40B4-BE49-F238E27FC236}">
                <a16:creationId xmlns:a16="http://schemas.microsoft.com/office/drawing/2014/main" id="{DBF9955B-0349-6F77-FDCF-B09EFBCA8192}"/>
              </a:ext>
            </a:extLst>
          </p:cNvPr>
          <p:cNvSpPr>
            <a:spLocks noGrp="1"/>
          </p:cNvSpPr>
          <p:nvPr>
            <p:ph type="sldNum" sz="quarter" idx="5"/>
          </p:nvPr>
        </p:nvSpPr>
        <p:spPr/>
        <p:txBody>
          <a:bodyPr/>
          <a:lstStyle/>
          <a:p>
            <a:fld id="{E75BE053-A1E9-4404-821C-04A1AB64C50A}" type="slidenum">
              <a:rPr lang="en-US" smtClean="0"/>
              <a:t>17</a:t>
            </a:fld>
            <a:endParaRPr lang="en-US"/>
          </a:p>
        </p:txBody>
      </p:sp>
    </p:spTree>
    <p:extLst>
      <p:ext uri="{BB962C8B-B14F-4D97-AF65-F5344CB8AC3E}">
        <p14:creationId xmlns:p14="http://schemas.microsoft.com/office/powerpoint/2010/main" val="4021038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Ironically….</a:t>
            </a:r>
          </a:p>
        </p:txBody>
      </p:sp>
      <p:sp>
        <p:nvSpPr>
          <p:cNvPr id="4" name="Slide Number Placeholder 3"/>
          <p:cNvSpPr>
            <a:spLocks noGrp="1"/>
          </p:cNvSpPr>
          <p:nvPr>
            <p:ph type="sldNum" sz="quarter" idx="5"/>
          </p:nvPr>
        </p:nvSpPr>
        <p:spPr/>
        <p:txBody>
          <a:bodyPr/>
          <a:lstStyle/>
          <a:p>
            <a:fld id="{E75BE053-A1E9-4404-821C-04A1AB64C50A}" type="slidenum">
              <a:rPr lang="en-US" smtClean="0"/>
              <a:t>18</a:t>
            </a:fld>
            <a:endParaRPr lang="en-US"/>
          </a:p>
        </p:txBody>
      </p:sp>
    </p:spTree>
    <p:extLst>
      <p:ext uri="{BB962C8B-B14F-4D97-AF65-F5344CB8AC3E}">
        <p14:creationId xmlns:p14="http://schemas.microsoft.com/office/powerpoint/2010/main" val="35473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There is an existing levy along the south side of Bethlehem built in the 60’s primarily for Bethlehem Steel</a:t>
            </a:r>
          </a:p>
          <a:p>
            <a:pPr marL="171450" lvl="0" indent="-171450">
              <a:buFont typeface="Arial" panose="020B0604020202020204" pitchFamily="34" charset="0"/>
              <a:buChar char="•"/>
            </a:pPr>
            <a:r>
              <a:rPr lang="en-US" dirty="0"/>
              <a:t>The new NB Bridge has Pier 3 EB on the back side of this levy</a:t>
            </a:r>
          </a:p>
          <a:p>
            <a:pPr marL="171450" lvl="0" indent="-171450">
              <a:buFont typeface="Arial" panose="020B0604020202020204" pitchFamily="34" charset="0"/>
              <a:buChar char="•"/>
            </a:pPr>
            <a:r>
              <a:rPr lang="en-US" dirty="0"/>
              <a:t>There is also a large diversion conduit where the new abutment needs to span.  </a:t>
            </a:r>
          </a:p>
          <a:p>
            <a:pPr marL="171450" lvl="0" indent="-171450">
              <a:buFont typeface="Arial" panose="020B0604020202020204" pitchFamily="34" charset="0"/>
              <a:buChar char="•"/>
            </a:pPr>
            <a:r>
              <a:rPr lang="en-US" dirty="0"/>
              <a:t>Thus, a Section 408 Permit is required from the COE who regulates the levy and the City maintains</a:t>
            </a:r>
          </a:p>
          <a:p>
            <a:endParaRPr lang="en-US" dirty="0"/>
          </a:p>
        </p:txBody>
      </p:sp>
      <p:sp>
        <p:nvSpPr>
          <p:cNvPr id="4" name="Slide Number Placeholder 3"/>
          <p:cNvSpPr>
            <a:spLocks noGrp="1"/>
          </p:cNvSpPr>
          <p:nvPr>
            <p:ph type="sldNum" sz="quarter" idx="5"/>
          </p:nvPr>
        </p:nvSpPr>
        <p:spPr/>
        <p:txBody>
          <a:bodyPr/>
          <a:lstStyle/>
          <a:p>
            <a:fld id="{E75BE053-A1E9-4404-821C-04A1AB64C50A}" type="slidenum">
              <a:rPr lang="en-US" smtClean="0"/>
              <a:t>19</a:t>
            </a:fld>
            <a:endParaRPr lang="en-US"/>
          </a:p>
        </p:txBody>
      </p:sp>
    </p:spTree>
    <p:extLst>
      <p:ext uri="{BB962C8B-B14F-4D97-AF65-F5344CB8AC3E}">
        <p14:creationId xmlns:p14="http://schemas.microsoft.com/office/powerpoint/2010/main" val="2014589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The COE essentially requires Impervious construction details so the levy does not leak</a:t>
            </a:r>
          </a:p>
          <a:p>
            <a:pPr marL="171450" lvl="0" indent="-171450">
              <a:buFont typeface="Arial" panose="020B0604020202020204" pitchFamily="34" charset="0"/>
              <a:buChar char="•"/>
            </a:pPr>
            <a:r>
              <a:rPr lang="en-US" dirty="0"/>
              <a:t>Risk assessment describing construction and post construction details.</a:t>
            </a:r>
          </a:p>
        </p:txBody>
      </p:sp>
      <p:sp>
        <p:nvSpPr>
          <p:cNvPr id="4" name="Slide Number Placeholder 3"/>
          <p:cNvSpPr>
            <a:spLocks noGrp="1"/>
          </p:cNvSpPr>
          <p:nvPr>
            <p:ph type="sldNum" sz="quarter" idx="5"/>
          </p:nvPr>
        </p:nvSpPr>
        <p:spPr/>
        <p:txBody>
          <a:bodyPr/>
          <a:lstStyle/>
          <a:p>
            <a:fld id="{E75BE053-A1E9-4404-821C-04A1AB64C50A}" type="slidenum">
              <a:rPr lang="en-US" smtClean="0"/>
              <a:t>20</a:t>
            </a:fld>
            <a:endParaRPr lang="en-US"/>
          </a:p>
        </p:txBody>
      </p:sp>
    </p:spTree>
    <p:extLst>
      <p:ext uri="{BB962C8B-B14F-4D97-AF65-F5344CB8AC3E}">
        <p14:creationId xmlns:p14="http://schemas.microsoft.com/office/powerpoint/2010/main" val="183579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CP Meetings 5/20/20, 7/27/22</a:t>
            </a:r>
          </a:p>
          <a:p>
            <a:r>
              <a:rPr lang="en-US" dirty="0"/>
              <a:t>Virtual Public Officials Meeting – 4/6/21 </a:t>
            </a:r>
          </a:p>
          <a:p>
            <a:r>
              <a:rPr lang="en-US" dirty="0"/>
              <a:t>Virtual Public Meeting (pre-recorded presentation with website) – 4/12/21 to 5/7/21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Meetings – 4/23/18, 3/28/19, 11/23/20, 5/3/21, 12/10/21, 6/7/23, 8/15/23, plus lots of calls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 Lukes/</a:t>
            </a:r>
            <a:r>
              <a:rPr lang="en-US" dirty="0" err="1"/>
              <a:t>Ostrum</a:t>
            </a:r>
            <a:r>
              <a:rPr lang="en-US" dirty="0"/>
              <a:t> Street (besides Mayor mtgs): 9/18/18, 4/1/24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Fountain Hill (besides </a:t>
            </a:r>
            <a:r>
              <a:rPr lang="en-US" dirty="0" err="1"/>
              <a:t>Ostrum</a:t>
            </a:r>
            <a:r>
              <a:rPr lang="en-US" dirty="0"/>
              <a:t> St): 5/7/24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PD Connects 8/30/17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EMS 2/26/1/, regional 3/14/18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LVPC  4/12/18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CAT/LVPC 7/29/22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World Heritage Site, Church of </a:t>
            </a:r>
            <a:r>
              <a:rPr lang="en-US" dirty="0" err="1"/>
              <a:t>Navitity</a:t>
            </a:r>
            <a:r>
              <a:rPr lang="en-US" dirty="0"/>
              <a:t>., billboard, </a:t>
            </a:r>
          </a:p>
          <a:p>
            <a:endParaRPr lang="en-US" dirty="0"/>
          </a:p>
        </p:txBody>
      </p:sp>
      <p:sp>
        <p:nvSpPr>
          <p:cNvPr id="4" name="Slide Number Placeholder 3"/>
          <p:cNvSpPr>
            <a:spLocks noGrp="1"/>
          </p:cNvSpPr>
          <p:nvPr>
            <p:ph type="sldNum" sz="quarter" idx="5"/>
          </p:nvPr>
        </p:nvSpPr>
        <p:spPr/>
        <p:txBody>
          <a:bodyPr/>
          <a:lstStyle/>
          <a:p>
            <a:fld id="{E75BE053-A1E9-4404-821C-04A1AB64C50A}" type="slidenum">
              <a:rPr lang="en-US" smtClean="0"/>
              <a:t>2</a:t>
            </a:fld>
            <a:endParaRPr lang="en-US"/>
          </a:p>
        </p:txBody>
      </p:sp>
    </p:spTree>
    <p:extLst>
      <p:ext uri="{BB962C8B-B14F-4D97-AF65-F5344CB8AC3E}">
        <p14:creationId xmlns:p14="http://schemas.microsoft.com/office/powerpoint/2010/main" val="409955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sketch of the original bridge from a historical publication.</a:t>
            </a:r>
          </a:p>
          <a:p>
            <a:pPr marL="171450" indent="-171450">
              <a:buFont typeface="Arial" panose="020B0604020202020204" pitchFamily="34" charset="0"/>
              <a:buChar char="•"/>
            </a:pPr>
            <a:r>
              <a:rPr lang="en-US" dirty="0"/>
              <a:t>Seven original ramps (3 original remain; 1 relocated)</a:t>
            </a:r>
          </a:p>
          <a:p>
            <a:pPr marL="171450" indent="-171450">
              <a:buFont typeface="Arial" panose="020B0604020202020204" pitchFamily="34" charset="0"/>
              <a:buChar char="•"/>
            </a:pPr>
            <a:r>
              <a:rPr lang="en-US" dirty="0"/>
              <a:t>“Spur Route” built late 1960s to north (steel bridge added)</a:t>
            </a:r>
          </a:p>
          <a:p>
            <a:pPr marL="171450" indent="-171450">
              <a:buFont typeface="Arial" panose="020B0604020202020204" pitchFamily="34" charset="0"/>
              <a:buChar char="•"/>
            </a:pPr>
            <a:r>
              <a:rPr lang="en-US" dirty="0"/>
              <a:t>Sign structure added</a:t>
            </a:r>
          </a:p>
          <a:p>
            <a:pPr marL="171450" indent="-171450">
              <a:buFont typeface="Arial" panose="020B0604020202020204" pitchFamily="34" charset="0"/>
              <a:buChar char="•"/>
            </a:pPr>
            <a:r>
              <a:rPr lang="en-US" dirty="0"/>
              <a:t>Third Street approach ramp relocated circa 2010</a:t>
            </a:r>
          </a:p>
          <a:p>
            <a:endParaRPr lang="en-US" dirty="0"/>
          </a:p>
        </p:txBody>
      </p:sp>
      <p:sp>
        <p:nvSpPr>
          <p:cNvPr id="4" name="Slide Number Placeholder 3"/>
          <p:cNvSpPr>
            <a:spLocks noGrp="1"/>
          </p:cNvSpPr>
          <p:nvPr>
            <p:ph type="sldNum" sz="quarter" idx="5"/>
          </p:nvPr>
        </p:nvSpPr>
        <p:spPr/>
        <p:txBody>
          <a:bodyPr/>
          <a:lstStyle/>
          <a:p>
            <a:fld id="{E75BE053-A1E9-4404-821C-04A1AB64C50A}" type="slidenum">
              <a:rPr lang="en-US" smtClean="0"/>
              <a:t>4</a:t>
            </a:fld>
            <a:endParaRPr lang="en-US"/>
          </a:p>
        </p:txBody>
      </p:sp>
    </p:spTree>
    <p:extLst>
      <p:ext uri="{BB962C8B-B14F-4D97-AF65-F5344CB8AC3E}">
        <p14:creationId xmlns:p14="http://schemas.microsoft.com/office/powerpoint/2010/main" val="26954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aerial of the site today</a:t>
            </a:r>
          </a:p>
          <a:p>
            <a:pPr marL="171450" indent="-171450">
              <a:buFont typeface="Arial" panose="020B0604020202020204" pitchFamily="34" charset="0"/>
              <a:buChar char="•"/>
            </a:pPr>
            <a:r>
              <a:rPr lang="en-US" dirty="0"/>
              <a:t>3 original ramps remain – Main Street, Spring Street (West Side), Brighton Street (Lehigh St)</a:t>
            </a:r>
          </a:p>
          <a:p>
            <a:pPr marL="171450" indent="-171450">
              <a:buFont typeface="Arial" panose="020B0604020202020204" pitchFamily="34" charset="0"/>
              <a:buChar char="•"/>
            </a:pPr>
            <a:r>
              <a:rPr lang="en-US" dirty="0"/>
              <a:t>1 original ramp relocated – 3</a:t>
            </a:r>
            <a:r>
              <a:rPr lang="en-US" baseline="30000" dirty="0"/>
              <a:t>rd</a:t>
            </a:r>
            <a:r>
              <a:rPr lang="en-US" dirty="0"/>
              <a:t> Street Ramp now 2</a:t>
            </a:r>
            <a:r>
              <a:rPr lang="en-US" baseline="30000" dirty="0"/>
              <a:t>nd</a:t>
            </a:r>
            <a:r>
              <a:rPr lang="en-US" dirty="0"/>
              <a:t> Street (but still connects to 3</a:t>
            </a:r>
            <a:r>
              <a:rPr lang="en-US" baseline="30000" dirty="0"/>
              <a:t>rd</a:t>
            </a:r>
            <a:r>
              <a:rPr lang="en-US" dirty="0"/>
              <a:t> – but we are partially fixing that)</a:t>
            </a:r>
          </a:p>
          <a:p>
            <a:pPr marL="171450" indent="-171450">
              <a:buFont typeface="Arial" panose="020B0604020202020204" pitchFamily="34" charset="0"/>
              <a:buChar char="•"/>
            </a:pPr>
            <a:r>
              <a:rPr lang="en-US" dirty="0"/>
              <a:t>“Spur Route” built late 1960s to north (steel bridge added)</a:t>
            </a:r>
          </a:p>
          <a:p>
            <a:pPr marL="171450" indent="-171450">
              <a:buFont typeface="Arial" panose="020B0604020202020204" pitchFamily="34" charset="0"/>
              <a:buChar char="•"/>
            </a:pPr>
            <a:r>
              <a:rPr lang="en-US" dirty="0"/>
              <a:t>Sign structure added</a:t>
            </a:r>
          </a:p>
          <a:p>
            <a:endParaRPr lang="en-US" dirty="0"/>
          </a:p>
        </p:txBody>
      </p:sp>
      <p:sp>
        <p:nvSpPr>
          <p:cNvPr id="4" name="Slide Number Placeholder 3"/>
          <p:cNvSpPr>
            <a:spLocks noGrp="1"/>
          </p:cNvSpPr>
          <p:nvPr>
            <p:ph type="sldNum" sz="quarter" idx="5"/>
          </p:nvPr>
        </p:nvSpPr>
        <p:spPr/>
        <p:txBody>
          <a:bodyPr/>
          <a:lstStyle/>
          <a:p>
            <a:fld id="{E75BE053-A1E9-4404-821C-04A1AB64C50A}" type="slidenum">
              <a:rPr lang="en-US" smtClean="0"/>
              <a:t>5</a:t>
            </a:fld>
            <a:endParaRPr lang="en-US"/>
          </a:p>
        </p:txBody>
      </p:sp>
    </p:spTree>
    <p:extLst>
      <p:ext uri="{BB962C8B-B14F-4D97-AF65-F5344CB8AC3E}">
        <p14:creationId xmlns:p14="http://schemas.microsoft.com/office/powerpoint/2010/main" val="279233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mobility and congestion, on top of structural maintenance, topped the problems we aimed to solve. We are tasked with trying to meet those needs through work that could be completed within our project area. With Section 4(f) and Section 106 in play, we were required to consider ways to meet those needs while avoiding and minimizing effects to the resources present. As noted on the last slide, through consultation with our State Historic Preservation Office and consulting parties, we were able to avoid or minimize effects to most of the resources present. The most challenging one was obviously the bridge itself. It’s a complex structure, built to accommodate early 20</a:t>
            </a:r>
            <a:r>
              <a:rPr lang="en-US" baseline="30000" dirty="0"/>
              <a:t>th</a:t>
            </a:r>
            <a:r>
              <a:rPr lang="en-US" dirty="0"/>
              <a:t> century traffic. The trusses are unique; they were designed for this specific location by Clarence W. Hudson, an 1889 graduate of nearby Lehigh University. As you can see from this historic photograph, the southern truss’ diagonals allowed for traffic to enter and exit in the middle of the truss. Preserving them were deemed a high priority. But, there were other character-defining feature of the bridge that needed to be considered as we addressed how to meet the mobility, safety and congestion issues. (SLIDE) The closed spandrel arch spans over the river feature decorative (and functional) pier noses. (SLIDE) The parapet walls have standard, first quarter of the 20</a:t>
            </a:r>
            <a:r>
              <a:rPr lang="en-US" baseline="30000" dirty="0"/>
              <a:t>th</a:t>
            </a:r>
            <a:r>
              <a:rPr lang="en-US" dirty="0"/>
              <a:t> century open pigeon parapets that are thankfully fairly easy to replicate in kind, where needed, on the existing bridge. We’ll work to match the color and texture of the original parapets to try to minimize the visual difference. And, we were able to use a comparable parapet that was sensitive to the original design but meets MASH safety requirements for the new section of the structure. The biggest challenge was how to bring northbound traffic up to the bridge from below on 2</a:t>
            </a:r>
            <a:r>
              <a:rPr lang="en-US" baseline="30000" dirty="0"/>
              <a:t>nd</a:t>
            </a:r>
            <a:r>
              <a:rPr lang="en-US" dirty="0"/>
              <a:t> and 3</a:t>
            </a:r>
            <a:r>
              <a:rPr lang="en-US" baseline="30000" dirty="0"/>
              <a:t>rd</a:t>
            </a:r>
            <a:r>
              <a:rPr lang="en-US" dirty="0"/>
              <a:t> Streets, coming out of the busy downtown, Steel Stacks complex, and casino, in a way that wouldn’t introduce incompatible design elements into the mix or distract and block the structure. Based on consultation with the SHPO and consulting parties, (SLIDE) the design to construct a parallel ramp that meets the existing bridge on the east side between the trusses was the one that best met the project needs while minimizing effects to the bridge and surrounding resources. It preserved both trusses and could be constructed in a way that was secondary and complimentary to the existing structure’s materials, form, and design. We did end up with SHPO concurrence on a No Adverse Effect to the bridge as well as an overall project finding of No Adverse Effect. This helped us when trying to wrap our heads around how to handle our 23 Section 4(f) properties. </a:t>
            </a:r>
          </a:p>
        </p:txBody>
      </p:sp>
      <p:sp>
        <p:nvSpPr>
          <p:cNvPr id="4" name="Slide Number Placeholder 3"/>
          <p:cNvSpPr>
            <a:spLocks noGrp="1"/>
          </p:cNvSpPr>
          <p:nvPr>
            <p:ph type="sldNum" sz="quarter" idx="5"/>
          </p:nvPr>
        </p:nvSpPr>
        <p:spPr/>
        <p:txBody>
          <a:bodyPr/>
          <a:lstStyle/>
          <a:p>
            <a:fld id="{E75BE053-A1E9-4404-821C-04A1AB64C50A}" type="slidenum">
              <a:rPr lang="en-US" smtClean="0"/>
              <a:t>6</a:t>
            </a:fld>
            <a:endParaRPr lang="en-US"/>
          </a:p>
        </p:txBody>
      </p:sp>
    </p:spTree>
    <p:extLst>
      <p:ext uri="{BB962C8B-B14F-4D97-AF65-F5344CB8AC3E}">
        <p14:creationId xmlns:p14="http://schemas.microsoft.com/office/powerpoint/2010/main" val="3455058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Project Study Area which is slightly larger than the project limits.  Let’s review the main site features and a few key conditions.</a:t>
            </a:r>
          </a:p>
          <a:p>
            <a:pPr marL="171450" indent="-171450">
              <a:buFont typeface="Arial" panose="020B0604020202020204" pitchFamily="34" charset="0"/>
              <a:buChar char="•"/>
            </a:pPr>
            <a:r>
              <a:rPr lang="en-US" dirty="0"/>
              <a:t>SR378  (Wyandotte St) runs N-S (left to right)</a:t>
            </a:r>
          </a:p>
          <a:p>
            <a:pPr marL="171450" indent="-171450">
              <a:buFont typeface="Arial" panose="020B0604020202020204" pitchFamily="34" charset="0"/>
              <a:buChar char="•"/>
            </a:pPr>
            <a:r>
              <a:rPr lang="en-US" dirty="0"/>
              <a:t>2 original ramps – Spring Street and Main Street are at N end (which are City owned)</a:t>
            </a:r>
          </a:p>
          <a:p>
            <a:pPr marL="171450" indent="-171450">
              <a:buFont typeface="Arial" panose="020B0604020202020204" pitchFamily="34" charset="0"/>
              <a:buChar char="•"/>
            </a:pPr>
            <a:r>
              <a:rPr lang="en-US" dirty="0"/>
              <a:t>North of the HUB is a steel span connecting SR378 “Spur route” to the bridge.</a:t>
            </a:r>
          </a:p>
          <a:p>
            <a:pPr marL="171450" indent="-171450">
              <a:buFont typeface="Arial" panose="020B0604020202020204" pitchFamily="34" charset="0"/>
              <a:buChar char="•"/>
            </a:pPr>
            <a:r>
              <a:rPr lang="en-US" dirty="0"/>
              <a:t>SR378 is a </a:t>
            </a:r>
            <a:r>
              <a:rPr lang="en-US" dirty="0" err="1"/>
              <a:t>a</a:t>
            </a:r>
            <a:r>
              <a:rPr lang="en-US" dirty="0"/>
              <a:t> limited access highway that ends at the bridge.  Everyone has to slow down and start driving like the City Street that it is because there is a couple signals on the other end of the bridge.  Traffic is very bad in this area because of this situation.</a:t>
            </a:r>
          </a:p>
          <a:p>
            <a:pPr marL="171450" indent="-171450">
              <a:buFont typeface="Arial" panose="020B0604020202020204" pitchFamily="34" charset="0"/>
              <a:buChar char="•"/>
            </a:pPr>
            <a:r>
              <a:rPr lang="en-US" dirty="0"/>
              <a:t>2 trusses – main </a:t>
            </a:r>
            <a:r>
              <a:rPr lang="en-US" dirty="0" err="1"/>
              <a:t>characture</a:t>
            </a:r>
            <a:r>
              <a:rPr lang="en-US" dirty="0"/>
              <a:t> defining features of the bridge</a:t>
            </a:r>
          </a:p>
          <a:p>
            <a:pPr marL="171450" indent="-171450">
              <a:buFont typeface="Arial" panose="020B0604020202020204" pitchFamily="34" charset="0"/>
              <a:buChar char="•"/>
            </a:pPr>
            <a:r>
              <a:rPr lang="en-US" dirty="0"/>
              <a:t>Brighton Street ramp – main road for St Luke’s – Level 3 trauma center; ambulances and employees. Ambulances struggle to get to the hospital – traffic.</a:t>
            </a:r>
          </a:p>
          <a:p>
            <a:pPr marL="171450" indent="-171450">
              <a:buFont typeface="Arial" panose="020B0604020202020204" pitchFamily="34" charset="0"/>
              <a:buChar char="•"/>
            </a:pPr>
            <a:r>
              <a:rPr lang="en-US" dirty="0"/>
              <a:t>The bridge crosses the Lehigh River, Lehigh Canal, Sand Island, D&amp;L Trail</a:t>
            </a:r>
          </a:p>
          <a:p>
            <a:pPr marL="171450" indent="-171450">
              <a:buFont typeface="Arial" panose="020B0604020202020204" pitchFamily="34" charset="0"/>
              <a:buChar char="•"/>
            </a:pPr>
            <a:r>
              <a:rPr lang="en-US" dirty="0"/>
              <a:t>On the S end, Riverside Drive is being relocated slightly to accommodate the project.</a:t>
            </a:r>
          </a:p>
          <a:p>
            <a:pPr marL="171450" indent="-171450">
              <a:buFont typeface="Arial" panose="020B0604020202020204" pitchFamily="34" charset="0"/>
              <a:buChar char="•"/>
            </a:pPr>
            <a:r>
              <a:rPr lang="en-US" dirty="0"/>
              <a:t>The 2</a:t>
            </a:r>
            <a:r>
              <a:rPr lang="en-US" baseline="30000" dirty="0"/>
              <a:t>nd</a:t>
            </a:r>
            <a:r>
              <a:rPr lang="en-US" dirty="0"/>
              <a:t> Street Ramp currently only connects to 3</a:t>
            </a:r>
            <a:r>
              <a:rPr lang="en-US" baseline="30000" dirty="0"/>
              <a:t>rd</a:t>
            </a:r>
            <a:r>
              <a:rPr lang="en-US" dirty="0"/>
              <a:t> St. – City requested a connection 2</a:t>
            </a:r>
            <a:r>
              <a:rPr lang="en-US" baseline="30000" dirty="0"/>
              <a:t>nd</a:t>
            </a:r>
            <a:r>
              <a:rPr lang="en-US" dirty="0"/>
              <a:t> Street for events, etc.</a:t>
            </a:r>
          </a:p>
          <a:p>
            <a:pPr marL="171450" indent="-171450">
              <a:buFont typeface="Arial" panose="020B0604020202020204" pitchFamily="34" charset="0"/>
              <a:buChar char="•"/>
            </a:pPr>
            <a:r>
              <a:rPr lang="en-US" dirty="0"/>
              <a:t>On S end of SR378 (we will talk more later) – there are 2 signalized intersections</a:t>
            </a:r>
          </a:p>
          <a:p>
            <a:pPr marL="628650" lvl="1" indent="-171450">
              <a:buFont typeface="Arial" panose="020B0604020202020204" pitchFamily="34" charset="0"/>
              <a:buChar char="•"/>
            </a:pPr>
            <a:r>
              <a:rPr lang="en-US" dirty="0"/>
              <a:t>3</a:t>
            </a:r>
            <a:r>
              <a:rPr lang="en-US" baseline="30000" dirty="0"/>
              <a:t>rd</a:t>
            </a:r>
            <a:r>
              <a:rPr lang="en-US" dirty="0"/>
              <a:t> Street (very awkward geometrics; double left on the minor which hurts SR378 NB and SB) </a:t>
            </a:r>
          </a:p>
          <a:p>
            <a:pPr marL="628650" lvl="1" indent="-171450">
              <a:buFont typeface="Arial" panose="020B0604020202020204" pitchFamily="34" charset="0"/>
              <a:buChar char="•"/>
            </a:pPr>
            <a:r>
              <a:rPr lang="en-US" dirty="0"/>
              <a:t>2</a:t>
            </a:r>
            <a:r>
              <a:rPr lang="en-US" baseline="30000" dirty="0"/>
              <a:t>nd</a:t>
            </a:r>
            <a:r>
              <a:rPr lang="en-US" dirty="0"/>
              <a:t> signal (2</a:t>
            </a:r>
            <a:r>
              <a:rPr lang="en-US" baseline="30000" dirty="0"/>
              <a:t>nd</a:t>
            </a:r>
            <a:r>
              <a:rPr lang="en-US" dirty="0"/>
              <a:t> ST Ramp) with a left turn to get into south Bethlehem.  This left turn lane backs up for maybe ½ mile vs the straight movement is not as bad.  This signal causes traffic delays across the bridge and much further. We will talk about this later.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75BE053-A1E9-4404-821C-04A1AB64C50A}" type="slidenum">
              <a:rPr lang="en-US" smtClean="0"/>
              <a:t>7</a:t>
            </a:fld>
            <a:endParaRPr lang="en-US"/>
          </a:p>
        </p:txBody>
      </p:sp>
    </p:spTree>
    <p:extLst>
      <p:ext uri="{BB962C8B-B14F-4D97-AF65-F5344CB8AC3E}">
        <p14:creationId xmlns:p14="http://schemas.microsoft.com/office/powerpoint/2010/main" val="145116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features descried, there are quite a few utilities in the area that we strived to minimize impacts.  In general the utility impacts are fairly minor compared to other parts of the project. </a:t>
            </a:r>
          </a:p>
        </p:txBody>
      </p:sp>
      <p:sp>
        <p:nvSpPr>
          <p:cNvPr id="4" name="Slide Number Placeholder 3"/>
          <p:cNvSpPr>
            <a:spLocks noGrp="1"/>
          </p:cNvSpPr>
          <p:nvPr>
            <p:ph type="sldNum" sz="quarter" idx="5"/>
          </p:nvPr>
        </p:nvSpPr>
        <p:spPr/>
        <p:txBody>
          <a:bodyPr/>
          <a:lstStyle/>
          <a:p>
            <a:fld id="{E75BE053-A1E9-4404-821C-04A1AB64C50A}" type="slidenum">
              <a:rPr lang="en-US" smtClean="0"/>
              <a:t>8</a:t>
            </a:fld>
            <a:endParaRPr lang="en-US"/>
          </a:p>
        </p:txBody>
      </p:sp>
    </p:spTree>
    <p:extLst>
      <p:ext uri="{BB962C8B-B14F-4D97-AF65-F5344CB8AC3E}">
        <p14:creationId xmlns:p14="http://schemas.microsoft.com/office/powerpoint/2010/main" val="73368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area served Bethlehem Steel Plant and other industries, there is a large and RR network that is still quite active.  Our work has to minimize impacts to the railroads.  Some tracks are more active then others, but according to NS everyone is a vital link, so we are trying to minimize impacts.  Clearances and fencing was a big deal in the beginning. But in general we are grandfathered in for the existing bridge and have to meet all of NSs standards for any new bridge which you will see a little later.</a:t>
            </a:r>
          </a:p>
        </p:txBody>
      </p:sp>
      <p:sp>
        <p:nvSpPr>
          <p:cNvPr id="4" name="Slide Number Placeholder 3"/>
          <p:cNvSpPr>
            <a:spLocks noGrp="1"/>
          </p:cNvSpPr>
          <p:nvPr>
            <p:ph type="sldNum" sz="quarter" idx="5"/>
          </p:nvPr>
        </p:nvSpPr>
        <p:spPr/>
        <p:txBody>
          <a:bodyPr/>
          <a:lstStyle/>
          <a:p>
            <a:fld id="{E75BE053-A1E9-4404-821C-04A1AB64C50A}" type="slidenum">
              <a:rPr lang="en-US" smtClean="0"/>
              <a:t>9</a:t>
            </a:fld>
            <a:endParaRPr lang="en-US"/>
          </a:p>
        </p:txBody>
      </p:sp>
    </p:spTree>
    <p:extLst>
      <p:ext uri="{BB962C8B-B14F-4D97-AF65-F5344CB8AC3E}">
        <p14:creationId xmlns:p14="http://schemas.microsoft.com/office/powerpoint/2010/main" val="25581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environmental resources everywhere on this project</a:t>
            </a:r>
          </a:p>
          <a:p>
            <a:pPr marL="171450" indent="-171450">
              <a:buFont typeface="Arial" panose="020B0604020202020204" pitchFamily="34" charset="0"/>
              <a:buChar char="•"/>
            </a:pPr>
            <a:r>
              <a:rPr lang="en-US" dirty="0"/>
              <a:t>Lehigh River and Canal</a:t>
            </a:r>
          </a:p>
          <a:p>
            <a:pPr marL="171450" indent="-171450">
              <a:buFont typeface="Arial" panose="020B0604020202020204" pitchFamily="34" charset="0"/>
              <a:buChar char="•"/>
            </a:pPr>
            <a:r>
              <a:rPr lang="en-US" dirty="0"/>
              <a:t>Many historic resources</a:t>
            </a:r>
          </a:p>
          <a:p>
            <a:pPr marL="171450" indent="-171450">
              <a:buFont typeface="Arial" panose="020B0604020202020204" pitchFamily="34" charset="0"/>
              <a:buChar char="•"/>
            </a:pPr>
            <a:r>
              <a:rPr lang="en-US" dirty="0"/>
              <a:t>23 Section 4(f) resources (a record)</a:t>
            </a:r>
          </a:p>
          <a:p>
            <a:pPr marL="171450" indent="-171450">
              <a:buFont typeface="Arial" panose="020B0604020202020204" pitchFamily="34" charset="0"/>
              <a:buChar char="•"/>
            </a:pPr>
            <a:r>
              <a:rPr lang="en-US" dirty="0"/>
              <a:t>Actually only 1 6(f) resource – D&amp;L Trail</a:t>
            </a:r>
          </a:p>
        </p:txBody>
      </p:sp>
      <p:sp>
        <p:nvSpPr>
          <p:cNvPr id="4" name="Slide Number Placeholder 3"/>
          <p:cNvSpPr>
            <a:spLocks noGrp="1"/>
          </p:cNvSpPr>
          <p:nvPr>
            <p:ph type="sldNum" sz="quarter" idx="5"/>
          </p:nvPr>
        </p:nvSpPr>
        <p:spPr/>
        <p:txBody>
          <a:bodyPr/>
          <a:lstStyle/>
          <a:p>
            <a:fld id="{E75BE053-A1E9-4404-821C-04A1AB64C50A}" type="slidenum">
              <a:rPr lang="en-US" smtClean="0"/>
              <a:t>10</a:t>
            </a:fld>
            <a:endParaRPr lang="en-US"/>
          </a:p>
        </p:txBody>
      </p:sp>
    </p:spTree>
    <p:extLst>
      <p:ext uri="{BB962C8B-B14F-4D97-AF65-F5344CB8AC3E}">
        <p14:creationId xmlns:p14="http://schemas.microsoft.com/office/powerpoint/2010/main" val="3390392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ED9223-D845-451C-AEFC-927921F3D8BF}"/>
              </a:ext>
            </a:extLst>
          </p:cNvPr>
          <p:cNvSpPr/>
          <p:nvPr userDrawn="1"/>
        </p:nvSpPr>
        <p:spPr>
          <a:xfrm>
            <a:off x="0" y="0"/>
            <a:ext cx="9144000" cy="6858000"/>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94EC55F-FEA0-4A2D-800C-98D3FE52D420}"/>
              </a:ext>
            </a:extLst>
          </p:cNvPr>
          <p:cNvSpPr>
            <a:spLocks noGrp="1"/>
          </p:cNvSpPr>
          <p:nvPr>
            <p:ph type="ctrTitle"/>
          </p:nvPr>
        </p:nvSpPr>
        <p:spPr>
          <a:xfrm>
            <a:off x="275679" y="61785"/>
            <a:ext cx="8590992" cy="1629363"/>
          </a:xfrm>
        </p:spPr>
        <p:txBody>
          <a:bodyPr anchor="b">
            <a:normAutofit/>
          </a:bodyPr>
          <a:lstStyle>
            <a:lvl1pPr algn="l">
              <a:lnSpc>
                <a:spcPct val="100000"/>
              </a:lnSpc>
              <a:defRPr sz="5400" cap="all" baseline="0">
                <a:solidFill>
                  <a:schemeClr val="bg1"/>
                </a:solidFill>
                <a:latin typeface="Arial Black" panose="020B0A040201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EDD54AC8-94FA-4211-8DF1-278102CF2E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0668" y="6170177"/>
            <a:ext cx="1922008" cy="393854"/>
          </a:xfrm>
          <a:prstGeom prst="rect">
            <a:avLst/>
          </a:prstGeom>
        </p:spPr>
      </p:pic>
      <p:sp>
        <p:nvSpPr>
          <p:cNvPr id="9" name="Text Placeholder 11">
            <a:extLst>
              <a:ext uri="{FF2B5EF4-FFF2-40B4-BE49-F238E27FC236}">
                <a16:creationId xmlns:a16="http://schemas.microsoft.com/office/drawing/2014/main" id="{3412B1A1-049C-4E94-9BD6-D25BFE211374}"/>
              </a:ext>
            </a:extLst>
          </p:cNvPr>
          <p:cNvSpPr>
            <a:spLocks noGrp="1"/>
          </p:cNvSpPr>
          <p:nvPr>
            <p:ph type="body" sz="quarter" idx="11" hasCustomPrompt="1"/>
          </p:nvPr>
        </p:nvSpPr>
        <p:spPr>
          <a:xfrm>
            <a:off x="411163" y="6216090"/>
            <a:ext cx="5310907" cy="434975"/>
          </a:xfrm>
        </p:spPr>
        <p:txBody>
          <a:bodyPr>
            <a:normAutofit/>
          </a:bodyPr>
          <a:lstStyle>
            <a:lvl1pPr marL="0" indent="0">
              <a:buNone/>
              <a:defRPr sz="1800" cap="all" baseline="0">
                <a:solidFill>
                  <a:schemeClr val="bg1"/>
                </a:solidFill>
                <a:latin typeface="Arial" panose="020B0604020202020204" pitchFamily="34" charset="0"/>
                <a:cs typeface="Arial" panose="020B0604020202020204" pitchFamily="34" charset="0"/>
              </a:defRPr>
            </a:lvl1pPr>
          </a:lstStyle>
          <a:p>
            <a:r>
              <a:rPr lang="en-US" dirty="0"/>
              <a:t>PRESENTER NAME • • Month XX, 2020</a:t>
            </a:r>
          </a:p>
        </p:txBody>
      </p:sp>
    </p:spTree>
    <p:extLst>
      <p:ext uri="{BB962C8B-B14F-4D97-AF65-F5344CB8AC3E}">
        <p14:creationId xmlns:p14="http://schemas.microsoft.com/office/powerpoint/2010/main" val="3168746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4C61C-8110-43DB-AD01-B0A5425942A7}"/>
              </a:ext>
            </a:extLst>
          </p:cNvPr>
          <p:cNvPicPr>
            <a:picLocks noChangeAspect="1"/>
          </p:cNvPicPr>
          <p:nvPr userDrawn="1"/>
        </p:nvPicPr>
        <p:blipFill>
          <a:blip r:embed="rId2">
            <a:extLst>
              <a:ext uri="{28A0092B-C50C-407E-A947-70E740481C1C}">
                <a14:useLocalDpi xmlns:a14="http://schemas.microsoft.com/office/drawing/2010/main" val="0"/>
              </a:ext>
            </a:extLst>
          </a:blip>
          <a:srcRect t="1760" b="1760"/>
          <a:stretch/>
        </p:blipFill>
        <p:spPr>
          <a:xfrm>
            <a:off x="-10758" y="0"/>
            <a:ext cx="9154758" cy="6825142"/>
          </a:xfrm>
          <a:prstGeom prst="rect">
            <a:avLst/>
          </a:prstGeom>
        </p:spPr>
      </p:pic>
      <p:sp>
        <p:nvSpPr>
          <p:cNvPr id="6" name="Rectangle 5">
            <a:extLst>
              <a:ext uri="{FF2B5EF4-FFF2-40B4-BE49-F238E27FC236}">
                <a16:creationId xmlns:a16="http://schemas.microsoft.com/office/drawing/2014/main" id="{5B0715B5-7022-4BA3-8FFB-9988DCE831BC}"/>
              </a:ext>
            </a:extLst>
          </p:cNvPr>
          <p:cNvSpPr/>
          <p:nvPr userDrawn="1"/>
        </p:nvSpPr>
        <p:spPr>
          <a:xfrm>
            <a:off x="0" y="6650182"/>
            <a:ext cx="9144000" cy="207818"/>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4C0F6B6-6450-41A5-9B71-CA25791D5597}"/>
              </a:ext>
            </a:extLst>
          </p:cNvPr>
          <p:cNvSpPr/>
          <p:nvPr userDrawn="1"/>
        </p:nvSpPr>
        <p:spPr>
          <a:xfrm flipH="1">
            <a:off x="7491657" y="5681749"/>
            <a:ext cx="1647304" cy="1176251"/>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7FFE511-7FC3-4F91-932B-6BC4393B46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68" r="35481" b="42715"/>
          <a:stretch/>
        </p:blipFill>
        <p:spPr>
          <a:xfrm>
            <a:off x="8515350" y="6242943"/>
            <a:ext cx="531562" cy="511148"/>
          </a:xfrm>
          <a:prstGeom prst="rect">
            <a:avLst/>
          </a:prstGeom>
        </p:spPr>
      </p:pic>
      <p:sp>
        <p:nvSpPr>
          <p:cNvPr id="9" name="Rectangle 8">
            <a:extLst>
              <a:ext uri="{FF2B5EF4-FFF2-40B4-BE49-F238E27FC236}">
                <a16:creationId xmlns:a16="http://schemas.microsoft.com/office/drawing/2014/main" id="{EDDFCA5F-4137-4D81-A613-1AAE692BDF95}"/>
              </a:ext>
            </a:extLst>
          </p:cNvPr>
          <p:cNvSpPr/>
          <p:nvPr userDrawn="1"/>
        </p:nvSpPr>
        <p:spPr>
          <a:xfrm>
            <a:off x="5039" y="365956"/>
            <a:ext cx="9138961" cy="601596"/>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4">
            <a:extLst>
              <a:ext uri="{FF2B5EF4-FFF2-40B4-BE49-F238E27FC236}">
                <a16:creationId xmlns:a16="http://schemas.microsoft.com/office/drawing/2014/main" id="{FEF325D6-44D5-425C-9832-720813B650AF}"/>
              </a:ext>
            </a:extLst>
          </p:cNvPr>
          <p:cNvSpPr>
            <a:spLocks noGrp="1"/>
          </p:cNvSpPr>
          <p:nvPr>
            <p:ph type="body" sz="quarter" idx="13" hasCustomPrompt="1"/>
          </p:nvPr>
        </p:nvSpPr>
        <p:spPr>
          <a:xfrm>
            <a:off x="157282" y="67182"/>
            <a:ext cx="8746086" cy="601596"/>
          </a:xfrm>
        </p:spPr>
        <p:txBody>
          <a:bodyPr>
            <a:noAutofit/>
          </a:bodyPr>
          <a:lstStyle>
            <a:lvl1pPr marL="0" indent="0">
              <a:buNone/>
              <a:defRPr sz="4400" cap="all" baseline="0">
                <a:solidFill>
                  <a:schemeClr val="bg1"/>
                </a:solidFill>
                <a:latin typeface="Arial Black" panose="020B0A04020102020204" pitchFamily="34" charset="0"/>
              </a:defRPr>
            </a:lvl1pPr>
          </a:lstStyle>
          <a:p>
            <a:pPr lvl="0"/>
            <a:r>
              <a:rPr lang="en-US" dirty="0"/>
              <a:t>SLIDE TITLE</a:t>
            </a:r>
          </a:p>
        </p:txBody>
      </p:sp>
    </p:spTree>
    <p:extLst>
      <p:ext uri="{BB962C8B-B14F-4D97-AF65-F5344CB8AC3E}">
        <p14:creationId xmlns:p14="http://schemas.microsoft.com/office/powerpoint/2010/main" val="178075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F6A3E94-FB6A-475B-8025-80B114886424}"/>
              </a:ext>
            </a:extLst>
          </p:cNvPr>
          <p:cNvSpPr>
            <a:spLocks noGrp="1"/>
          </p:cNvSpPr>
          <p:nvPr>
            <p:ph idx="1"/>
          </p:nvPr>
        </p:nvSpPr>
        <p:spPr>
          <a:xfrm>
            <a:off x="184572" y="800279"/>
            <a:ext cx="8718796" cy="533875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107C1189-14C0-4FDD-A29F-DD3F4C2E2B95}"/>
              </a:ext>
            </a:extLst>
          </p:cNvPr>
          <p:cNvSpPr/>
          <p:nvPr userDrawn="1"/>
        </p:nvSpPr>
        <p:spPr>
          <a:xfrm>
            <a:off x="0" y="6650182"/>
            <a:ext cx="9144000" cy="207818"/>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D4631E11-D27C-43E5-9F76-22812CEEF6A4}"/>
              </a:ext>
            </a:extLst>
          </p:cNvPr>
          <p:cNvSpPr/>
          <p:nvPr userDrawn="1"/>
        </p:nvSpPr>
        <p:spPr>
          <a:xfrm flipH="1">
            <a:off x="7491657" y="5681749"/>
            <a:ext cx="1647304" cy="1176251"/>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9A9C05-EC34-458E-A3BC-BB6E0EC9EB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68" r="35481" b="42715"/>
          <a:stretch/>
        </p:blipFill>
        <p:spPr>
          <a:xfrm>
            <a:off x="8515350" y="6242943"/>
            <a:ext cx="531562" cy="511148"/>
          </a:xfrm>
          <a:prstGeom prst="rect">
            <a:avLst/>
          </a:prstGeom>
        </p:spPr>
      </p:pic>
      <p:sp>
        <p:nvSpPr>
          <p:cNvPr id="15" name="Rectangle 14">
            <a:extLst>
              <a:ext uri="{FF2B5EF4-FFF2-40B4-BE49-F238E27FC236}">
                <a16:creationId xmlns:a16="http://schemas.microsoft.com/office/drawing/2014/main" id="{D75999F7-FE3F-4C98-AA8E-CD4E77CF06BB}"/>
              </a:ext>
            </a:extLst>
          </p:cNvPr>
          <p:cNvSpPr/>
          <p:nvPr userDrawn="1"/>
        </p:nvSpPr>
        <p:spPr>
          <a:xfrm>
            <a:off x="0" y="1817"/>
            <a:ext cx="9138961" cy="601596"/>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4">
            <a:extLst>
              <a:ext uri="{FF2B5EF4-FFF2-40B4-BE49-F238E27FC236}">
                <a16:creationId xmlns:a16="http://schemas.microsoft.com/office/drawing/2014/main" id="{A96C21FA-A5EC-4FB5-8177-2C8B5444EB50}"/>
              </a:ext>
            </a:extLst>
          </p:cNvPr>
          <p:cNvSpPr>
            <a:spLocks noGrp="1"/>
          </p:cNvSpPr>
          <p:nvPr>
            <p:ph type="body" sz="quarter" idx="14" hasCustomPrompt="1"/>
          </p:nvPr>
        </p:nvSpPr>
        <p:spPr>
          <a:xfrm>
            <a:off x="157282" y="64810"/>
            <a:ext cx="8746086" cy="601596"/>
          </a:xfrm>
        </p:spPr>
        <p:txBody>
          <a:bodyPr>
            <a:noAutofit/>
          </a:bodyPr>
          <a:lstStyle>
            <a:lvl1pPr marL="0" indent="0">
              <a:buNone/>
              <a:defRPr sz="4400" cap="all" baseline="0">
                <a:solidFill>
                  <a:schemeClr val="bg1"/>
                </a:solidFill>
                <a:latin typeface="Arial Black" panose="020B0A04020102020204" pitchFamily="34" charset="0"/>
              </a:defRPr>
            </a:lvl1pPr>
          </a:lstStyle>
          <a:p>
            <a:pPr lvl="0"/>
            <a:r>
              <a:rPr lang="en-US" dirty="0"/>
              <a:t>SLIDE TITLE</a:t>
            </a:r>
          </a:p>
        </p:txBody>
      </p:sp>
    </p:spTree>
    <p:extLst>
      <p:ext uri="{BB962C8B-B14F-4D97-AF65-F5344CB8AC3E}">
        <p14:creationId xmlns:p14="http://schemas.microsoft.com/office/powerpoint/2010/main" val="23331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AC8925-7F89-4266-9E8D-B9DD7A2490E3}"/>
              </a:ext>
            </a:extLst>
          </p:cNvPr>
          <p:cNvSpPr/>
          <p:nvPr userDrawn="1"/>
        </p:nvSpPr>
        <p:spPr>
          <a:xfrm>
            <a:off x="0" y="6650182"/>
            <a:ext cx="9144000" cy="207818"/>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5EA2B05-E225-401C-B8B1-9486E4253BE6}"/>
              </a:ext>
            </a:extLst>
          </p:cNvPr>
          <p:cNvSpPr/>
          <p:nvPr userDrawn="1"/>
        </p:nvSpPr>
        <p:spPr>
          <a:xfrm flipH="1">
            <a:off x="7491657" y="5681749"/>
            <a:ext cx="1647304" cy="1176251"/>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82F23A3-7A73-49FC-8F97-24AB82239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68" r="35481" b="42715"/>
          <a:stretch/>
        </p:blipFill>
        <p:spPr>
          <a:xfrm>
            <a:off x="8515350" y="6242943"/>
            <a:ext cx="531562" cy="511148"/>
          </a:xfrm>
          <a:prstGeom prst="rect">
            <a:avLst/>
          </a:prstGeom>
        </p:spPr>
      </p:pic>
      <p:sp>
        <p:nvSpPr>
          <p:cNvPr id="15" name="Rectangle 14">
            <a:extLst>
              <a:ext uri="{FF2B5EF4-FFF2-40B4-BE49-F238E27FC236}">
                <a16:creationId xmlns:a16="http://schemas.microsoft.com/office/drawing/2014/main" id="{AC1A292F-5F0E-4468-95B4-A8BA61B6334E}"/>
              </a:ext>
            </a:extLst>
          </p:cNvPr>
          <p:cNvSpPr/>
          <p:nvPr userDrawn="1"/>
        </p:nvSpPr>
        <p:spPr>
          <a:xfrm>
            <a:off x="0" y="754668"/>
            <a:ext cx="3716594" cy="76195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60B937-27C1-4BE2-890B-AB07B60D5E0F}"/>
              </a:ext>
            </a:extLst>
          </p:cNvPr>
          <p:cNvSpPr/>
          <p:nvPr userDrawn="1"/>
        </p:nvSpPr>
        <p:spPr>
          <a:xfrm>
            <a:off x="0" y="1688656"/>
            <a:ext cx="3716594" cy="76195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4EC196E-66DF-48D4-B30D-C11C7F511819}"/>
              </a:ext>
            </a:extLst>
          </p:cNvPr>
          <p:cNvSpPr/>
          <p:nvPr userDrawn="1"/>
        </p:nvSpPr>
        <p:spPr>
          <a:xfrm>
            <a:off x="0" y="2622644"/>
            <a:ext cx="3716594" cy="76195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B8DC13-8345-49A5-8E4C-094C7085B85E}"/>
              </a:ext>
            </a:extLst>
          </p:cNvPr>
          <p:cNvSpPr/>
          <p:nvPr userDrawn="1"/>
        </p:nvSpPr>
        <p:spPr>
          <a:xfrm>
            <a:off x="0" y="3556632"/>
            <a:ext cx="3716594" cy="76195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07F03D-269C-4EA1-99C9-EA6CF19AE46C}"/>
              </a:ext>
            </a:extLst>
          </p:cNvPr>
          <p:cNvSpPr/>
          <p:nvPr userDrawn="1"/>
        </p:nvSpPr>
        <p:spPr>
          <a:xfrm>
            <a:off x="0" y="4490620"/>
            <a:ext cx="3716594" cy="76195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5104BB7-C8AC-4A04-A133-77AFA07C52AF}"/>
              </a:ext>
            </a:extLst>
          </p:cNvPr>
          <p:cNvSpPr/>
          <p:nvPr userDrawn="1"/>
        </p:nvSpPr>
        <p:spPr>
          <a:xfrm>
            <a:off x="0" y="5424608"/>
            <a:ext cx="3737611" cy="76195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29739EBC-8C3F-48C5-8321-7C0BA5A37E6E}"/>
              </a:ext>
            </a:extLst>
          </p:cNvPr>
          <p:cNvSpPr>
            <a:spLocks noGrp="1"/>
          </p:cNvSpPr>
          <p:nvPr>
            <p:ph sz="half" idx="1" hasCustomPrompt="1"/>
          </p:nvPr>
        </p:nvSpPr>
        <p:spPr>
          <a:xfrm>
            <a:off x="238435" y="877485"/>
            <a:ext cx="3340508" cy="516323"/>
          </a:xfrm>
          <a:prstGeom prst="rect">
            <a:avLst/>
          </a:prstGeo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dirty="0"/>
              <a:t>Key point </a:t>
            </a:r>
          </a:p>
        </p:txBody>
      </p:sp>
      <p:sp>
        <p:nvSpPr>
          <p:cNvPr id="22" name="Picture Placeholder 2">
            <a:extLst>
              <a:ext uri="{FF2B5EF4-FFF2-40B4-BE49-F238E27FC236}">
                <a16:creationId xmlns:a16="http://schemas.microsoft.com/office/drawing/2014/main" id="{817F3E54-7181-44FF-8FA6-73254A09DB94}"/>
              </a:ext>
            </a:extLst>
          </p:cNvPr>
          <p:cNvSpPr>
            <a:spLocks noGrp="1"/>
          </p:cNvSpPr>
          <p:nvPr>
            <p:ph type="pic" idx="14"/>
          </p:nvPr>
        </p:nvSpPr>
        <p:spPr>
          <a:xfrm>
            <a:off x="3829660" y="754668"/>
            <a:ext cx="5073708" cy="529847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3" name="Content Placeholder 2">
            <a:extLst>
              <a:ext uri="{FF2B5EF4-FFF2-40B4-BE49-F238E27FC236}">
                <a16:creationId xmlns:a16="http://schemas.microsoft.com/office/drawing/2014/main" id="{85ADEBC4-E79C-4CC9-86C3-5ABECC1583BA}"/>
              </a:ext>
            </a:extLst>
          </p:cNvPr>
          <p:cNvSpPr>
            <a:spLocks noGrp="1"/>
          </p:cNvSpPr>
          <p:nvPr>
            <p:ph sz="half" idx="15" hasCustomPrompt="1"/>
          </p:nvPr>
        </p:nvSpPr>
        <p:spPr>
          <a:xfrm>
            <a:off x="238434" y="1809351"/>
            <a:ext cx="3340509" cy="516323"/>
          </a:xfrm>
          <a:prstGeom prst="rect">
            <a:avLst/>
          </a:prstGeo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dirty="0"/>
              <a:t>Key point </a:t>
            </a:r>
          </a:p>
        </p:txBody>
      </p:sp>
      <p:sp>
        <p:nvSpPr>
          <p:cNvPr id="24" name="Content Placeholder 2">
            <a:extLst>
              <a:ext uri="{FF2B5EF4-FFF2-40B4-BE49-F238E27FC236}">
                <a16:creationId xmlns:a16="http://schemas.microsoft.com/office/drawing/2014/main" id="{E9652441-54CE-42B4-9193-4A6F824464A1}"/>
              </a:ext>
            </a:extLst>
          </p:cNvPr>
          <p:cNvSpPr>
            <a:spLocks noGrp="1"/>
          </p:cNvSpPr>
          <p:nvPr>
            <p:ph sz="half" idx="16" hasCustomPrompt="1"/>
          </p:nvPr>
        </p:nvSpPr>
        <p:spPr>
          <a:xfrm>
            <a:off x="238434" y="5536817"/>
            <a:ext cx="3340509" cy="516323"/>
          </a:xfrm>
          <a:prstGeom prst="rect">
            <a:avLst/>
          </a:prstGeo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dirty="0"/>
              <a:t>Key point </a:t>
            </a:r>
          </a:p>
        </p:txBody>
      </p:sp>
      <p:sp>
        <p:nvSpPr>
          <p:cNvPr id="25" name="Content Placeholder 2">
            <a:extLst>
              <a:ext uri="{FF2B5EF4-FFF2-40B4-BE49-F238E27FC236}">
                <a16:creationId xmlns:a16="http://schemas.microsoft.com/office/drawing/2014/main" id="{F7C084A4-F68E-4C31-96F0-E2CC82E741A6}"/>
              </a:ext>
            </a:extLst>
          </p:cNvPr>
          <p:cNvSpPr>
            <a:spLocks noGrp="1"/>
          </p:cNvSpPr>
          <p:nvPr>
            <p:ph sz="half" idx="17" hasCustomPrompt="1"/>
          </p:nvPr>
        </p:nvSpPr>
        <p:spPr>
          <a:xfrm>
            <a:off x="238434" y="2741217"/>
            <a:ext cx="3340509" cy="516323"/>
          </a:xfrm>
          <a:prstGeom prst="rect">
            <a:avLst/>
          </a:prstGeo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dirty="0"/>
              <a:t>Key point </a:t>
            </a:r>
          </a:p>
        </p:txBody>
      </p:sp>
      <p:sp>
        <p:nvSpPr>
          <p:cNvPr id="26" name="Content Placeholder 2">
            <a:extLst>
              <a:ext uri="{FF2B5EF4-FFF2-40B4-BE49-F238E27FC236}">
                <a16:creationId xmlns:a16="http://schemas.microsoft.com/office/drawing/2014/main" id="{FE1BADCC-9123-4A12-A9B9-9A46AA5DDA97}"/>
              </a:ext>
            </a:extLst>
          </p:cNvPr>
          <p:cNvSpPr>
            <a:spLocks noGrp="1"/>
          </p:cNvSpPr>
          <p:nvPr>
            <p:ph sz="half" idx="18" hasCustomPrompt="1"/>
          </p:nvPr>
        </p:nvSpPr>
        <p:spPr>
          <a:xfrm>
            <a:off x="238434" y="3673083"/>
            <a:ext cx="3355633" cy="516323"/>
          </a:xfrm>
          <a:prstGeom prst="rect">
            <a:avLst/>
          </a:prstGeo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dirty="0"/>
              <a:t>Key point </a:t>
            </a:r>
          </a:p>
        </p:txBody>
      </p:sp>
      <p:sp>
        <p:nvSpPr>
          <p:cNvPr id="27" name="Content Placeholder 2">
            <a:extLst>
              <a:ext uri="{FF2B5EF4-FFF2-40B4-BE49-F238E27FC236}">
                <a16:creationId xmlns:a16="http://schemas.microsoft.com/office/drawing/2014/main" id="{208BE4F5-25BF-453A-B120-416331DA05E2}"/>
              </a:ext>
            </a:extLst>
          </p:cNvPr>
          <p:cNvSpPr>
            <a:spLocks noGrp="1"/>
          </p:cNvSpPr>
          <p:nvPr>
            <p:ph sz="half" idx="19" hasCustomPrompt="1"/>
          </p:nvPr>
        </p:nvSpPr>
        <p:spPr>
          <a:xfrm>
            <a:off x="238434" y="4604949"/>
            <a:ext cx="3340509" cy="516323"/>
          </a:xfrm>
          <a:prstGeom prst="rect">
            <a:avLst/>
          </a:prstGeo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dirty="0"/>
              <a:t>Key point </a:t>
            </a:r>
          </a:p>
        </p:txBody>
      </p:sp>
      <p:sp>
        <p:nvSpPr>
          <p:cNvPr id="33" name="Rectangle 32">
            <a:extLst>
              <a:ext uri="{FF2B5EF4-FFF2-40B4-BE49-F238E27FC236}">
                <a16:creationId xmlns:a16="http://schemas.microsoft.com/office/drawing/2014/main" id="{160BB2BF-F78D-4078-AC39-AF96AD7FF98D}"/>
              </a:ext>
            </a:extLst>
          </p:cNvPr>
          <p:cNvSpPr/>
          <p:nvPr userDrawn="1"/>
        </p:nvSpPr>
        <p:spPr>
          <a:xfrm>
            <a:off x="7953" y="-10844"/>
            <a:ext cx="9138961" cy="601596"/>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4">
            <a:extLst>
              <a:ext uri="{FF2B5EF4-FFF2-40B4-BE49-F238E27FC236}">
                <a16:creationId xmlns:a16="http://schemas.microsoft.com/office/drawing/2014/main" id="{1824FE92-A8DA-471D-AF7C-0ED3E28ABB66}"/>
              </a:ext>
            </a:extLst>
          </p:cNvPr>
          <p:cNvSpPr>
            <a:spLocks noGrp="1"/>
          </p:cNvSpPr>
          <p:nvPr>
            <p:ph type="body" sz="quarter" idx="20" hasCustomPrompt="1"/>
          </p:nvPr>
        </p:nvSpPr>
        <p:spPr>
          <a:xfrm>
            <a:off x="165235" y="52149"/>
            <a:ext cx="8746086" cy="601596"/>
          </a:xfrm>
        </p:spPr>
        <p:txBody>
          <a:bodyPr>
            <a:noAutofit/>
          </a:bodyPr>
          <a:lstStyle>
            <a:lvl1pPr marL="0" indent="0">
              <a:buNone/>
              <a:defRPr sz="4400" cap="all" baseline="0">
                <a:solidFill>
                  <a:schemeClr val="bg1"/>
                </a:solidFill>
                <a:latin typeface="Arial Black" panose="020B0A04020102020204" pitchFamily="34" charset="0"/>
              </a:defRPr>
            </a:lvl1pPr>
          </a:lstStyle>
          <a:p>
            <a:pPr lvl="0"/>
            <a:r>
              <a:rPr lang="en-US" dirty="0"/>
              <a:t>SLIDE TITLE</a:t>
            </a:r>
          </a:p>
        </p:txBody>
      </p:sp>
    </p:spTree>
    <p:extLst>
      <p:ext uri="{BB962C8B-B14F-4D97-AF65-F5344CB8AC3E}">
        <p14:creationId xmlns:p14="http://schemas.microsoft.com/office/powerpoint/2010/main" val="140686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2F2074-4AD9-48BA-8401-DC5068ADF5BC}"/>
              </a:ext>
            </a:extLst>
          </p:cNvPr>
          <p:cNvSpPr/>
          <p:nvPr userDrawn="1"/>
        </p:nvSpPr>
        <p:spPr>
          <a:xfrm>
            <a:off x="-1170" y="7295"/>
            <a:ext cx="9144000" cy="6858000"/>
          </a:xfrm>
          <a:prstGeom prst="rect">
            <a:avLst/>
          </a:prstGeom>
          <a:blipFill>
            <a:blip r:embed="rId2">
              <a:extLst>
                <a:ext uri="{BEBA8EAE-BF5A-486C-A8C5-ECC9F3942E4B}">
                  <a14:imgProps xmlns:a14="http://schemas.microsoft.com/office/drawing/2010/main">
                    <a14:imgLayer r:embed="rId3">
                      <a14:imgEffect>
                        <a14:artisticCutout numberOfShades="6"/>
                      </a14:imgEffect>
                    </a14:imgLayer>
                  </a14:imgProps>
                </a:ext>
              </a:extLst>
            </a:blip>
            <a:stretch>
              <a:fillRect r="-333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E72CE02-D2FE-4C33-9A77-69D50BE1CA4E}"/>
              </a:ext>
            </a:extLst>
          </p:cNvPr>
          <p:cNvSpPr/>
          <p:nvPr userDrawn="1"/>
        </p:nvSpPr>
        <p:spPr>
          <a:xfrm>
            <a:off x="0" y="1889"/>
            <a:ext cx="9144000" cy="6858000"/>
          </a:xfrm>
          <a:prstGeom prst="rect">
            <a:avLst/>
          </a:prstGeom>
          <a:solidFill>
            <a:srgbClr val="013E7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30A1575-D6D3-409F-BB1C-B23E0408C6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96184" y="6354635"/>
            <a:ext cx="1666985" cy="341595"/>
          </a:xfrm>
          <a:prstGeom prst="rect">
            <a:avLst/>
          </a:prstGeom>
        </p:spPr>
      </p:pic>
      <p:sp>
        <p:nvSpPr>
          <p:cNvPr id="15" name="Rectangle 14">
            <a:extLst>
              <a:ext uri="{FF2B5EF4-FFF2-40B4-BE49-F238E27FC236}">
                <a16:creationId xmlns:a16="http://schemas.microsoft.com/office/drawing/2014/main" id="{4E6BB0EF-8528-4D09-A1E2-B8C104EF3B60}"/>
              </a:ext>
            </a:extLst>
          </p:cNvPr>
          <p:cNvSpPr/>
          <p:nvPr userDrawn="1"/>
        </p:nvSpPr>
        <p:spPr>
          <a:xfrm>
            <a:off x="-96" y="454090"/>
            <a:ext cx="9144096" cy="7029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14D1299-1DAD-4366-81B7-361DB05161D4}"/>
              </a:ext>
            </a:extLst>
          </p:cNvPr>
          <p:cNvSpPr txBox="1"/>
          <p:nvPr userDrawn="1"/>
        </p:nvSpPr>
        <p:spPr>
          <a:xfrm>
            <a:off x="628166" y="522514"/>
            <a:ext cx="8300682" cy="584775"/>
          </a:xfrm>
          <a:prstGeom prst="rect">
            <a:avLst/>
          </a:prstGeom>
          <a:noFill/>
        </p:spPr>
        <p:txBody>
          <a:bodyPr wrap="square" rtlCol="0">
            <a:spAutoFit/>
          </a:bodyPr>
          <a:lstStyle/>
          <a:p>
            <a:r>
              <a:rPr lang="en-US" sz="3200" b="1" dirty="0">
                <a:solidFill>
                  <a:srgbClr val="013E7F"/>
                </a:solidFill>
                <a:latin typeface="Arial" panose="020B0604020202020204" pitchFamily="34" charset="0"/>
                <a:cs typeface="Arial" panose="020B0604020202020204" pitchFamily="34" charset="0"/>
              </a:rPr>
              <a:t>FOLLOW PENNDOT</a:t>
            </a:r>
          </a:p>
        </p:txBody>
      </p:sp>
      <p:grpSp>
        <p:nvGrpSpPr>
          <p:cNvPr id="17" name="Group 16">
            <a:extLst>
              <a:ext uri="{FF2B5EF4-FFF2-40B4-BE49-F238E27FC236}">
                <a16:creationId xmlns:a16="http://schemas.microsoft.com/office/drawing/2014/main" id="{D8D22E75-BE45-4095-B6EA-E49C372938FE}"/>
              </a:ext>
            </a:extLst>
          </p:cNvPr>
          <p:cNvGrpSpPr/>
          <p:nvPr userDrawn="1"/>
        </p:nvGrpSpPr>
        <p:grpSpPr>
          <a:xfrm>
            <a:off x="280600" y="1483294"/>
            <a:ext cx="5217072" cy="842276"/>
            <a:chOff x="2135448" y="1589807"/>
            <a:chExt cx="5217072" cy="842276"/>
          </a:xfrm>
        </p:grpSpPr>
        <p:pic>
          <p:nvPicPr>
            <p:cNvPr id="18" name="Picture 17">
              <a:extLst>
                <a:ext uri="{FF2B5EF4-FFF2-40B4-BE49-F238E27FC236}">
                  <a16:creationId xmlns:a16="http://schemas.microsoft.com/office/drawing/2014/main" id="{E95F6DDA-7D01-440D-87C2-50E397A1F8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35448" y="1589807"/>
              <a:ext cx="842276" cy="842276"/>
            </a:xfrm>
            <a:prstGeom prst="rect">
              <a:avLst/>
            </a:prstGeom>
          </p:spPr>
        </p:pic>
        <p:sp>
          <p:nvSpPr>
            <p:cNvPr id="19" name="TextBox 18">
              <a:extLst>
                <a:ext uri="{FF2B5EF4-FFF2-40B4-BE49-F238E27FC236}">
                  <a16:creationId xmlns:a16="http://schemas.microsoft.com/office/drawing/2014/main" id="{C58A26E0-B3C0-48A8-B206-E64BACC06C57}"/>
                </a:ext>
              </a:extLst>
            </p:cNvPr>
            <p:cNvSpPr txBox="1"/>
            <p:nvPr userDrawn="1"/>
          </p:nvSpPr>
          <p:spPr>
            <a:xfrm>
              <a:off x="3191067" y="1780113"/>
              <a:ext cx="4161453"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www.PennDOT.pa.gov</a:t>
              </a:r>
            </a:p>
          </p:txBody>
        </p:sp>
      </p:grpSp>
      <p:grpSp>
        <p:nvGrpSpPr>
          <p:cNvPr id="20" name="Group 19">
            <a:extLst>
              <a:ext uri="{FF2B5EF4-FFF2-40B4-BE49-F238E27FC236}">
                <a16:creationId xmlns:a16="http://schemas.microsoft.com/office/drawing/2014/main" id="{1FC7D40F-2568-4523-8A24-54E3DE271058}"/>
              </a:ext>
            </a:extLst>
          </p:cNvPr>
          <p:cNvGrpSpPr/>
          <p:nvPr userDrawn="1"/>
        </p:nvGrpSpPr>
        <p:grpSpPr>
          <a:xfrm>
            <a:off x="4570830" y="1483294"/>
            <a:ext cx="5217072" cy="842276"/>
            <a:chOff x="2135448" y="2555549"/>
            <a:chExt cx="5217072" cy="842276"/>
          </a:xfrm>
        </p:grpSpPr>
        <p:pic>
          <p:nvPicPr>
            <p:cNvPr id="21" name="Picture 20">
              <a:extLst>
                <a:ext uri="{FF2B5EF4-FFF2-40B4-BE49-F238E27FC236}">
                  <a16:creationId xmlns:a16="http://schemas.microsoft.com/office/drawing/2014/main" id="{C490C220-2268-457B-865B-4A269011CE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35448" y="2555549"/>
              <a:ext cx="842276" cy="842276"/>
            </a:xfrm>
            <a:prstGeom prst="rect">
              <a:avLst/>
            </a:prstGeom>
          </p:spPr>
        </p:pic>
        <p:sp>
          <p:nvSpPr>
            <p:cNvPr id="22" name="TextBox 21">
              <a:extLst>
                <a:ext uri="{FF2B5EF4-FFF2-40B4-BE49-F238E27FC236}">
                  <a16:creationId xmlns:a16="http://schemas.microsoft.com/office/drawing/2014/main" id="{18E7EB18-DCC2-4289-AC90-CB0B3E85FAA5}"/>
                </a:ext>
              </a:extLst>
            </p:cNvPr>
            <p:cNvSpPr txBox="1"/>
            <p:nvPr userDrawn="1"/>
          </p:nvSpPr>
          <p:spPr>
            <a:xfrm>
              <a:off x="3191067" y="2745855"/>
              <a:ext cx="4161453"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www.DMV.pa.gov</a:t>
              </a:r>
            </a:p>
          </p:txBody>
        </p:sp>
      </p:grpSp>
      <p:grpSp>
        <p:nvGrpSpPr>
          <p:cNvPr id="23" name="Group 22">
            <a:extLst>
              <a:ext uri="{FF2B5EF4-FFF2-40B4-BE49-F238E27FC236}">
                <a16:creationId xmlns:a16="http://schemas.microsoft.com/office/drawing/2014/main" id="{734B934C-47B2-447D-A23F-6A2C24DFAE3B}"/>
              </a:ext>
            </a:extLst>
          </p:cNvPr>
          <p:cNvGrpSpPr/>
          <p:nvPr userDrawn="1"/>
        </p:nvGrpSpPr>
        <p:grpSpPr>
          <a:xfrm>
            <a:off x="280600" y="2450986"/>
            <a:ext cx="7313348" cy="842276"/>
            <a:chOff x="2129228" y="3521291"/>
            <a:chExt cx="7313348" cy="842276"/>
          </a:xfrm>
        </p:grpSpPr>
        <p:pic>
          <p:nvPicPr>
            <p:cNvPr id="24" name="Picture 23">
              <a:extLst>
                <a:ext uri="{FF2B5EF4-FFF2-40B4-BE49-F238E27FC236}">
                  <a16:creationId xmlns:a16="http://schemas.microsoft.com/office/drawing/2014/main" id="{59CF4CDC-88EB-4CCA-934A-7DD6F04928F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29228" y="3521291"/>
              <a:ext cx="842276" cy="842276"/>
            </a:xfrm>
            <a:prstGeom prst="rect">
              <a:avLst/>
            </a:prstGeom>
          </p:spPr>
        </p:pic>
        <p:sp>
          <p:nvSpPr>
            <p:cNvPr id="25" name="TextBox 24">
              <a:extLst>
                <a:ext uri="{FF2B5EF4-FFF2-40B4-BE49-F238E27FC236}">
                  <a16:creationId xmlns:a16="http://schemas.microsoft.com/office/drawing/2014/main" id="{0CBA2F8C-0E54-4EA3-9DC4-5BB5F6697AC3}"/>
                </a:ext>
              </a:extLst>
            </p:cNvPr>
            <p:cNvSpPr txBox="1"/>
            <p:nvPr userDrawn="1"/>
          </p:nvSpPr>
          <p:spPr>
            <a:xfrm>
              <a:off x="3191067" y="3711596"/>
              <a:ext cx="6251509"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PennsylvaniaDepartmentofTransportation</a:t>
              </a:r>
              <a:endParaRPr lang="en-US" sz="2400"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5516B8D-333F-48C3-8406-83B62BEE7371}"/>
              </a:ext>
            </a:extLst>
          </p:cNvPr>
          <p:cNvGrpSpPr/>
          <p:nvPr userDrawn="1"/>
        </p:nvGrpSpPr>
        <p:grpSpPr>
          <a:xfrm>
            <a:off x="280600" y="3418678"/>
            <a:ext cx="5223292" cy="842276"/>
            <a:chOff x="2129228" y="4487033"/>
            <a:chExt cx="5223292" cy="842276"/>
          </a:xfrm>
        </p:grpSpPr>
        <p:pic>
          <p:nvPicPr>
            <p:cNvPr id="27" name="Picture 26">
              <a:extLst>
                <a:ext uri="{FF2B5EF4-FFF2-40B4-BE49-F238E27FC236}">
                  <a16:creationId xmlns:a16="http://schemas.microsoft.com/office/drawing/2014/main" id="{BF3BDB45-8D3C-4858-8E99-CFDC5191E5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29228" y="4487033"/>
              <a:ext cx="842276" cy="842276"/>
            </a:xfrm>
            <a:prstGeom prst="rect">
              <a:avLst/>
            </a:prstGeom>
          </p:spPr>
        </p:pic>
        <p:sp>
          <p:nvSpPr>
            <p:cNvPr id="28" name="TextBox 27">
              <a:extLst>
                <a:ext uri="{FF2B5EF4-FFF2-40B4-BE49-F238E27FC236}">
                  <a16:creationId xmlns:a16="http://schemas.microsoft.com/office/drawing/2014/main" id="{17373E6D-D0F7-4E9B-AAED-5AAD70680C20}"/>
                </a:ext>
              </a:extLst>
            </p:cNvPr>
            <p:cNvSpPr txBox="1"/>
            <p:nvPr userDrawn="1"/>
          </p:nvSpPr>
          <p:spPr>
            <a:xfrm>
              <a:off x="3191067" y="4677337"/>
              <a:ext cx="4161453"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PennDOTNews</a:t>
              </a:r>
              <a:endParaRPr lang="en-US" sz="2400" dirty="0">
                <a:solidFill>
                  <a:schemeClr val="bg1"/>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818DC16B-8958-45B2-A9AF-1CD4956BEE69}"/>
              </a:ext>
            </a:extLst>
          </p:cNvPr>
          <p:cNvGrpSpPr/>
          <p:nvPr userDrawn="1"/>
        </p:nvGrpSpPr>
        <p:grpSpPr>
          <a:xfrm>
            <a:off x="4415039" y="3414775"/>
            <a:ext cx="5223292" cy="842276"/>
            <a:chOff x="2129228" y="5452774"/>
            <a:chExt cx="5223292" cy="842276"/>
          </a:xfrm>
        </p:grpSpPr>
        <p:pic>
          <p:nvPicPr>
            <p:cNvPr id="30" name="Picture 29">
              <a:extLst>
                <a:ext uri="{FF2B5EF4-FFF2-40B4-BE49-F238E27FC236}">
                  <a16:creationId xmlns:a16="http://schemas.microsoft.com/office/drawing/2014/main" id="{9DA37E66-6019-4104-8154-0FC8CCF1452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129228" y="5452774"/>
              <a:ext cx="842276" cy="842276"/>
            </a:xfrm>
            <a:prstGeom prst="rect">
              <a:avLst/>
            </a:prstGeom>
          </p:spPr>
        </p:pic>
        <p:sp>
          <p:nvSpPr>
            <p:cNvPr id="31" name="TextBox 30">
              <a:extLst>
                <a:ext uri="{FF2B5EF4-FFF2-40B4-BE49-F238E27FC236}">
                  <a16:creationId xmlns:a16="http://schemas.microsoft.com/office/drawing/2014/main" id="{818D7E78-998D-4EA6-BE6C-71ED67D045EE}"/>
                </a:ext>
              </a:extLst>
            </p:cNvPr>
            <p:cNvSpPr txBox="1"/>
            <p:nvPr userDrawn="1"/>
          </p:nvSpPr>
          <p:spPr>
            <a:xfrm>
              <a:off x="3191067" y="5643079"/>
              <a:ext cx="4161453"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PennsylvaniaDOT</a:t>
              </a:r>
              <a:endParaRPr lang="en-US" sz="2400" dirty="0">
                <a:solidFill>
                  <a:schemeClr val="bg1"/>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801D5DF7-86E4-4FFB-A75F-1341176DB700}"/>
              </a:ext>
            </a:extLst>
          </p:cNvPr>
          <p:cNvGrpSpPr/>
          <p:nvPr userDrawn="1"/>
        </p:nvGrpSpPr>
        <p:grpSpPr>
          <a:xfrm>
            <a:off x="280600" y="4381818"/>
            <a:ext cx="3872888" cy="842276"/>
            <a:chOff x="2129228" y="3521291"/>
            <a:chExt cx="3872888" cy="842276"/>
          </a:xfrm>
        </p:grpSpPr>
        <p:pic>
          <p:nvPicPr>
            <p:cNvPr id="33" name="Picture 32">
              <a:extLst>
                <a:ext uri="{FF2B5EF4-FFF2-40B4-BE49-F238E27FC236}">
                  <a16:creationId xmlns:a16="http://schemas.microsoft.com/office/drawing/2014/main" id="{8A274EA1-BBCC-43F9-8E07-6849E0C9F4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29228" y="3521291"/>
              <a:ext cx="842276" cy="842276"/>
            </a:xfrm>
            <a:prstGeom prst="rect">
              <a:avLst/>
            </a:prstGeom>
          </p:spPr>
        </p:pic>
        <p:sp>
          <p:nvSpPr>
            <p:cNvPr id="34" name="TextBox 33">
              <a:extLst>
                <a:ext uri="{FF2B5EF4-FFF2-40B4-BE49-F238E27FC236}">
                  <a16:creationId xmlns:a16="http://schemas.microsoft.com/office/drawing/2014/main" id="{F439357A-3D33-4EE3-8F3C-61C401549754}"/>
                </a:ext>
              </a:extLst>
            </p:cNvPr>
            <p:cNvSpPr txBox="1"/>
            <p:nvPr userDrawn="1"/>
          </p:nvSpPr>
          <p:spPr>
            <a:xfrm>
              <a:off x="3191067" y="3711597"/>
              <a:ext cx="2811049"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PennDOTSec</a:t>
              </a:r>
              <a:endParaRPr lang="en-US" sz="2400" dirty="0">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DC0B2E4-5C5D-4DA6-B601-19B61D034C29}"/>
              </a:ext>
            </a:extLst>
          </p:cNvPr>
          <p:cNvGrpSpPr/>
          <p:nvPr userDrawn="1"/>
        </p:nvGrpSpPr>
        <p:grpSpPr>
          <a:xfrm>
            <a:off x="280600" y="5354063"/>
            <a:ext cx="5223292" cy="842276"/>
            <a:chOff x="2129228" y="4487033"/>
            <a:chExt cx="5223292" cy="842276"/>
          </a:xfrm>
        </p:grpSpPr>
        <p:pic>
          <p:nvPicPr>
            <p:cNvPr id="36" name="Picture 35">
              <a:extLst>
                <a:ext uri="{FF2B5EF4-FFF2-40B4-BE49-F238E27FC236}">
                  <a16:creationId xmlns:a16="http://schemas.microsoft.com/office/drawing/2014/main" id="{8BFF3446-DE68-4B73-85D8-EF16B16600E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29228" y="4487033"/>
              <a:ext cx="842276" cy="842276"/>
            </a:xfrm>
            <a:prstGeom prst="rect">
              <a:avLst/>
            </a:prstGeom>
          </p:spPr>
        </p:pic>
        <p:sp>
          <p:nvSpPr>
            <p:cNvPr id="37" name="TextBox 36">
              <a:extLst>
                <a:ext uri="{FF2B5EF4-FFF2-40B4-BE49-F238E27FC236}">
                  <a16:creationId xmlns:a16="http://schemas.microsoft.com/office/drawing/2014/main" id="{F0AB132D-256B-4926-98A4-1E3BA765702F}"/>
                </a:ext>
              </a:extLst>
            </p:cNvPr>
            <p:cNvSpPr txBox="1"/>
            <p:nvPr userDrawn="1"/>
          </p:nvSpPr>
          <p:spPr>
            <a:xfrm>
              <a:off x="3191067" y="4677337"/>
              <a:ext cx="4161453"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PennDOTSec</a:t>
              </a:r>
              <a:endParaRPr lang="en-US" sz="2400" dirty="0">
                <a:solidFill>
                  <a:schemeClr val="bg1"/>
                </a:solidFill>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8D41D7B8-C108-43C6-AB3F-79E25FD43595}"/>
              </a:ext>
            </a:extLst>
          </p:cNvPr>
          <p:cNvGrpSpPr/>
          <p:nvPr userDrawn="1"/>
        </p:nvGrpSpPr>
        <p:grpSpPr>
          <a:xfrm>
            <a:off x="4415039" y="4381818"/>
            <a:ext cx="5223292" cy="842276"/>
            <a:chOff x="2129228" y="5452774"/>
            <a:chExt cx="5223292" cy="842276"/>
          </a:xfrm>
        </p:grpSpPr>
        <p:pic>
          <p:nvPicPr>
            <p:cNvPr id="39" name="Picture 38">
              <a:extLst>
                <a:ext uri="{FF2B5EF4-FFF2-40B4-BE49-F238E27FC236}">
                  <a16:creationId xmlns:a16="http://schemas.microsoft.com/office/drawing/2014/main" id="{40257896-ED41-4526-93C3-9FED969B083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29228" y="5452774"/>
              <a:ext cx="842276" cy="842276"/>
            </a:xfrm>
            <a:prstGeom prst="rect">
              <a:avLst/>
            </a:prstGeom>
          </p:spPr>
        </p:pic>
        <p:sp>
          <p:nvSpPr>
            <p:cNvPr id="40" name="TextBox 39">
              <a:extLst>
                <a:ext uri="{FF2B5EF4-FFF2-40B4-BE49-F238E27FC236}">
                  <a16:creationId xmlns:a16="http://schemas.microsoft.com/office/drawing/2014/main" id="{5E645856-6BA6-42E1-9C0C-6A0A11C365CA}"/>
                </a:ext>
              </a:extLst>
            </p:cNvPr>
            <p:cNvSpPr txBox="1"/>
            <p:nvPr userDrawn="1"/>
          </p:nvSpPr>
          <p:spPr>
            <a:xfrm>
              <a:off x="3191067" y="5643079"/>
              <a:ext cx="4161453"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/company/PennDOT</a:t>
              </a:r>
            </a:p>
          </p:txBody>
        </p:sp>
      </p:grpSp>
      <p:grpSp>
        <p:nvGrpSpPr>
          <p:cNvPr id="41" name="Group 40">
            <a:extLst>
              <a:ext uri="{FF2B5EF4-FFF2-40B4-BE49-F238E27FC236}">
                <a16:creationId xmlns:a16="http://schemas.microsoft.com/office/drawing/2014/main" id="{C155E44D-FA10-4A13-8030-2CC2DA9E7B58}"/>
              </a:ext>
            </a:extLst>
          </p:cNvPr>
          <p:cNvGrpSpPr/>
          <p:nvPr userDrawn="1"/>
        </p:nvGrpSpPr>
        <p:grpSpPr>
          <a:xfrm>
            <a:off x="4415039" y="5354063"/>
            <a:ext cx="5223292" cy="842276"/>
            <a:chOff x="2129228" y="5452774"/>
            <a:chExt cx="5223292" cy="842276"/>
          </a:xfrm>
        </p:grpSpPr>
        <p:pic>
          <p:nvPicPr>
            <p:cNvPr id="42" name="Picture 41">
              <a:extLst>
                <a:ext uri="{FF2B5EF4-FFF2-40B4-BE49-F238E27FC236}">
                  <a16:creationId xmlns:a16="http://schemas.microsoft.com/office/drawing/2014/main" id="{A91F8E61-5AB1-40F0-99C7-7059333540D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29228" y="5452774"/>
              <a:ext cx="842276" cy="842276"/>
            </a:xfrm>
            <a:prstGeom prst="rect">
              <a:avLst/>
            </a:prstGeom>
          </p:spPr>
        </p:pic>
        <p:sp>
          <p:nvSpPr>
            <p:cNvPr id="43" name="TextBox 42">
              <a:extLst>
                <a:ext uri="{FF2B5EF4-FFF2-40B4-BE49-F238E27FC236}">
                  <a16:creationId xmlns:a16="http://schemas.microsoft.com/office/drawing/2014/main" id="{0BA3A986-2AAC-4AFD-BC2C-261AE11FE2AE}"/>
                </a:ext>
              </a:extLst>
            </p:cNvPr>
            <p:cNvSpPr txBox="1"/>
            <p:nvPr userDrawn="1"/>
          </p:nvSpPr>
          <p:spPr>
            <a:xfrm>
              <a:off x="3191067" y="5643079"/>
              <a:ext cx="4161453"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PennsylvaniaDOT</a:t>
              </a:r>
              <a:endParaRPr lang="en-US" sz="24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533769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6BBE6-1E15-47EF-B8D2-33F7C8EA91DE}" type="datetimeFigureOut">
              <a:rPr lang="en-US" smtClean="0"/>
              <a:t>3/15/2026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D7C42-62D1-43A1-8447-5A2DB86D3F24}" type="slidenum">
              <a:rPr lang="en-US" smtClean="0"/>
              <a:t>‹#›</a:t>
            </a:fld>
            <a:endParaRPr lang="en-US"/>
          </a:p>
        </p:txBody>
      </p:sp>
    </p:spTree>
    <p:extLst>
      <p:ext uri="{BB962C8B-B14F-4D97-AF65-F5344CB8AC3E}">
        <p14:creationId xmlns:p14="http://schemas.microsoft.com/office/powerpoint/2010/main" val="2211927888"/>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3" r:id="rId3"/>
    <p:sldLayoutId id="2147483665"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c-bteles@pa.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sky, tree, outdoor&#10;&#10;Description automatically generated">
            <a:extLst>
              <a:ext uri="{FF2B5EF4-FFF2-40B4-BE49-F238E27FC236}">
                <a16:creationId xmlns:a16="http://schemas.microsoft.com/office/drawing/2014/main" id="{6E04EC4C-EB00-B2D8-4659-1790184F260D}"/>
              </a:ext>
            </a:extLst>
          </p:cNvPr>
          <p:cNvPicPr>
            <a:picLocks noChangeAspect="1"/>
          </p:cNvPicPr>
          <p:nvPr/>
        </p:nvPicPr>
        <p:blipFill rotWithShape="1">
          <a:blip r:embed="rId3">
            <a:extLst>
              <a:ext uri="{28A0092B-C50C-407E-A947-70E740481C1C}">
                <a14:useLocalDpi xmlns:a14="http://schemas.microsoft.com/office/drawing/2010/main" val="0"/>
              </a:ext>
            </a:extLst>
          </a:blip>
          <a:srcRect l="9185" b="12708"/>
          <a:stretch/>
        </p:blipFill>
        <p:spPr>
          <a:xfrm>
            <a:off x="3324" y="6682"/>
            <a:ext cx="9135289" cy="5975017"/>
          </a:xfrm>
          <a:prstGeom prst="rect">
            <a:avLst/>
          </a:prstGeom>
        </p:spPr>
      </p:pic>
      <p:sp>
        <p:nvSpPr>
          <p:cNvPr id="4" name="Title 3">
            <a:extLst>
              <a:ext uri="{FF2B5EF4-FFF2-40B4-BE49-F238E27FC236}">
                <a16:creationId xmlns:a16="http://schemas.microsoft.com/office/drawing/2014/main" id="{21690B6A-BB87-4D03-828F-7A85D54625C6}"/>
              </a:ext>
            </a:extLst>
          </p:cNvPr>
          <p:cNvSpPr>
            <a:spLocks noGrp="1"/>
          </p:cNvSpPr>
          <p:nvPr>
            <p:ph type="ctrTitle"/>
          </p:nvPr>
        </p:nvSpPr>
        <p:spPr>
          <a:xfrm>
            <a:off x="144552" y="57150"/>
            <a:ext cx="8866098" cy="836261"/>
          </a:xfrm>
        </p:spPr>
        <p:txBody>
          <a:bodyPr>
            <a:normAutofit/>
          </a:bodyPr>
          <a:lstStyle/>
          <a:p>
            <a:r>
              <a:rPr lang="en-US" sz="2400" dirty="0" err="1">
                <a:solidFill>
                  <a:schemeClr val="accent1">
                    <a:lumMod val="75000"/>
                  </a:schemeClr>
                </a:solidFill>
              </a:rPr>
              <a:t>Mpms</a:t>
            </a:r>
            <a:r>
              <a:rPr lang="en-US" sz="2400" dirty="0">
                <a:solidFill>
                  <a:schemeClr val="accent1">
                    <a:lumMod val="75000"/>
                  </a:schemeClr>
                </a:solidFill>
              </a:rPr>
              <a:t> 93630 - SR0378 section 03B</a:t>
            </a:r>
            <a:br>
              <a:rPr lang="en-US" sz="2400" dirty="0">
                <a:solidFill>
                  <a:schemeClr val="accent1">
                    <a:lumMod val="75000"/>
                  </a:schemeClr>
                </a:solidFill>
              </a:rPr>
            </a:br>
            <a:r>
              <a:rPr lang="en-US" sz="2400" dirty="0">
                <a:solidFill>
                  <a:schemeClr val="accent1">
                    <a:lumMod val="75000"/>
                  </a:schemeClr>
                </a:solidFill>
              </a:rPr>
              <a:t>Hill to Hill Bridge Project Update</a:t>
            </a:r>
          </a:p>
        </p:txBody>
      </p:sp>
      <p:sp>
        <p:nvSpPr>
          <p:cNvPr id="11" name="Title 3">
            <a:extLst>
              <a:ext uri="{FF2B5EF4-FFF2-40B4-BE49-F238E27FC236}">
                <a16:creationId xmlns:a16="http://schemas.microsoft.com/office/drawing/2014/main" id="{707D169D-8FA5-6CE5-DBD2-52C8CDE3BFC9}"/>
              </a:ext>
            </a:extLst>
          </p:cNvPr>
          <p:cNvSpPr txBox="1">
            <a:spLocks/>
          </p:cNvSpPr>
          <p:nvPr/>
        </p:nvSpPr>
        <p:spPr>
          <a:xfrm>
            <a:off x="66674" y="6057900"/>
            <a:ext cx="6372225" cy="736268"/>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5400" kern="1200" cap="all" baseline="0">
                <a:solidFill>
                  <a:schemeClr val="bg1"/>
                </a:solidFill>
                <a:latin typeface="Arial Black" panose="020B0A04020102020204" pitchFamily="34" charset="0"/>
                <a:ea typeface="+mj-ea"/>
                <a:cs typeface="+mj-cs"/>
              </a:defRPr>
            </a:lvl1pPr>
          </a:lstStyle>
          <a:p>
            <a:r>
              <a:rPr lang="en-US" sz="2400" dirty="0"/>
              <a:t>PennDOT District 5-0</a:t>
            </a:r>
          </a:p>
          <a:p>
            <a:r>
              <a:rPr lang="en-US" sz="1400" dirty="0"/>
              <a:t>Brian P. Teles, PE Consultant Project Manager</a:t>
            </a:r>
          </a:p>
        </p:txBody>
      </p:sp>
      <p:sp>
        <p:nvSpPr>
          <p:cNvPr id="13" name="Title 3">
            <a:extLst>
              <a:ext uri="{FF2B5EF4-FFF2-40B4-BE49-F238E27FC236}">
                <a16:creationId xmlns:a16="http://schemas.microsoft.com/office/drawing/2014/main" id="{FB322FAE-0D42-5AA8-68C0-583608986FC2}"/>
              </a:ext>
            </a:extLst>
          </p:cNvPr>
          <p:cNvSpPr txBox="1">
            <a:spLocks/>
          </p:cNvSpPr>
          <p:nvPr/>
        </p:nvSpPr>
        <p:spPr>
          <a:xfrm>
            <a:off x="50557" y="5514975"/>
            <a:ext cx="4808448" cy="437337"/>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5400" kern="1200" cap="all" baseline="0">
                <a:solidFill>
                  <a:schemeClr val="bg1"/>
                </a:solidFill>
                <a:latin typeface="Arial Black" panose="020B0A04020102020204" pitchFamily="34" charset="0"/>
                <a:ea typeface="+mj-ea"/>
                <a:cs typeface="+mj-cs"/>
              </a:defRPr>
            </a:lvl1pPr>
          </a:lstStyle>
          <a:p>
            <a:r>
              <a:rPr lang="en-US" sz="1800" dirty="0"/>
              <a:t>March 17, 2026</a:t>
            </a:r>
          </a:p>
        </p:txBody>
      </p:sp>
    </p:spTree>
    <p:extLst>
      <p:ext uri="{BB962C8B-B14F-4D97-AF65-F5344CB8AC3E}">
        <p14:creationId xmlns:p14="http://schemas.microsoft.com/office/powerpoint/2010/main" val="45621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Environmental resources</a:t>
            </a:r>
          </a:p>
        </p:txBody>
      </p:sp>
      <p:sp>
        <p:nvSpPr>
          <p:cNvPr id="7" name="Content Placeholder 6">
            <a:extLst>
              <a:ext uri="{FF2B5EF4-FFF2-40B4-BE49-F238E27FC236}">
                <a16:creationId xmlns:a16="http://schemas.microsoft.com/office/drawing/2014/main" id="{F6DD04B6-E151-4EB9-ACD2-4415AC08866A}"/>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02529046-796B-24D9-4057-CDB37F6E904A}"/>
              </a:ext>
            </a:extLst>
          </p:cNvPr>
          <p:cNvSpPr txBox="1">
            <a:spLocks/>
          </p:cNvSpPr>
          <p:nvPr/>
        </p:nvSpPr>
        <p:spPr>
          <a:xfrm>
            <a:off x="418787" y="586248"/>
            <a:ext cx="7953687" cy="457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EVERYWHERE!</a:t>
            </a:r>
          </a:p>
        </p:txBody>
      </p:sp>
      <p:pic>
        <p:nvPicPr>
          <p:cNvPr id="3" name="Picture 2" descr="A picture containing map&#10;&#10;Description automatically generated">
            <a:extLst>
              <a:ext uri="{FF2B5EF4-FFF2-40B4-BE49-F238E27FC236}">
                <a16:creationId xmlns:a16="http://schemas.microsoft.com/office/drawing/2014/main" id="{B04B21D6-2A3F-89DA-3D18-329616C68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8" y="895350"/>
            <a:ext cx="9215005" cy="5962650"/>
          </a:xfrm>
          <a:prstGeom prst="rect">
            <a:avLst/>
          </a:prstGeom>
        </p:spPr>
      </p:pic>
    </p:spTree>
    <p:extLst>
      <p:ext uri="{BB962C8B-B14F-4D97-AF65-F5344CB8AC3E}">
        <p14:creationId xmlns:p14="http://schemas.microsoft.com/office/powerpoint/2010/main" val="4000383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2400"/>
              <a:t>Environmental resources: Section 106</a:t>
            </a:r>
          </a:p>
        </p:txBody>
      </p:sp>
      <p:sp>
        <p:nvSpPr>
          <p:cNvPr id="7" name="Content Placeholder 6">
            <a:extLst>
              <a:ext uri="{FF2B5EF4-FFF2-40B4-BE49-F238E27FC236}">
                <a16:creationId xmlns:a16="http://schemas.microsoft.com/office/drawing/2014/main" id="{F6DD04B6-E151-4EB9-ACD2-4415AC08866A}"/>
              </a:ext>
            </a:extLst>
          </p:cNvPr>
          <p:cNvSpPr>
            <a:spLocks noGrp="1"/>
          </p:cNvSpPr>
          <p:nvPr>
            <p:ph idx="1"/>
          </p:nvPr>
        </p:nvSpPr>
        <p:spPr>
          <a:xfrm>
            <a:off x="-120228" y="2672246"/>
            <a:ext cx="8718796" cy="5403743"/>
          </a:xfrm>
        </p:spPr>
        <p:txBody>
          <a:bodyPr/>
          <a:lstStyle/>
          <a:p>
            <a:pPr marL="0" indent="0">
              <a:buNone/>
            </a:pPr>
            <a:endParaRPr lang="en-US"/>
          </a:p>
          <a:p>
            <a:endParaRPr lang="en-US"/>
          </a:p>
        </p:txBody>
      </p:sp>
      <p:sp>
        <p:nvSpPr>
          <p:cNvPr id="2" name="Content Placeholder 2">
            <a:extLst>
              <a:ext uri="{FF2B5EF4-FFF2-40B4-BE49-F238E27FC236}">
                <a16:creationId xmlns:a16="http://schemas.microsoft.com/office/drawing/2014/main" id="{02529046-796B-24D9-4057-CDB37F6E904A}"/>
              </a:ext>
            </a:extLst>
          </p:cNvPr>
          <p:cNvSpPr txBox="1">
            <a:spLocks/>
          </p:cNvSpPr>
          <p:nvPr/>
        </p:nvSpPr>
        <p:spPr>
          <a:xfrm>
            <a:off x="418787" y="586248"/>
            <a:ext cx="7953687" cy="457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pic>
        <p:nvPicPr>
          <p:cNvPr id="9" name="Picture 8">
            <a:extLst>
              <a:ext uri="{FF2B5EF4-FFF2-40B4-BE49-F238E27FC236}">
                <a16:creationId xmlns:a16="http://schemas.microsoft.com/office/drawing/2014/main" id="{02427DED-D0AE-F9C0-8258-FEE60E1B1742}"/>
              </a:ext>
            </a:extLst>
          </p:cNvPr>
          <p:cNvPicPr>
            <a:picLocks noChangeAspect="1"/>
          </p:cNvPicPr>
          <p:nvPr/>
        </p:nvPicPr>
        <p:blipFill>
          <a:blip r:embed="rId3"/>
          <a:stretch>
            <a:fillRect/>
          </a:stretch>
        </p:blipFill>
        <p:spPr>
          <a:xfrm>
            <a:off x="304430" y="725189"/>
            <a:ext cx="8535140" cy="5407621"/>
          </a:xfrm>
          <a:prstGeom prst="rect">
            <a:avLst/>
          </a:prstGeom>
        </p:spPr>
      </p:pic>
      <p:pic>
        <p:nvPicPr>
          <p:cNvPr id="4" name="Picture 3" descr="A large brick building with a sign in front of it&#10;&#10;Description automatically generated with low confidence">
            <a:extLst>
              <a:ext uri="{FF2B5EF4-FFF2-40B4-BE49-F238E27FC236}">
                <a16:creationId xmlns:a16="http://schemas.microsoft.com/office/drawing/2014/main" id="{89D8AC5D-BA25-07BF-24FD-86100B759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74" y="380565"/>
            <a:ext cx="8673252" cy="6504940"/>
          </a:xfrm>
          <a:prstGeom prst="rect">
            <a:avLst/>
          </a:prstGeom>
          <a:ln w="15875">
            <a:solidFill>
              <a:schemeClr val="accent6">
                <a:lumMod val="50000"/>
              </a:schemeClr>
            </a:solidFill>
          </a:ln>
        </p:spPr>
      </p:pic>
      <p:pic>
        <p:nvPicPr>
          <p:cNvPr id="8" name="Picture 7" descr="A picture containing building, arch&#10;&#10;Description automatically generated">
            <a:extLst>
              <a:ext uri="{FF2B5EF4-FFF2-40B4-BE49-F238E27FC236}">
                <a16:creationId xmlns:a16="http://schemas.microsoft.com/office/drawing/2014/main" id="{5AB348F2-DFF8-5740-24C4-CA0F22AE3D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7954" y="374632"/>
            <a:ext cx="6115468" cy="6115468"/>
          </a:xfrm>
          <a:prstGeom prst="rect">
            <a:avLst/>
          </a:prstGeom>
          <a:ln w="15875">
            <a:solidFill>
              <a:schemeClr val="accent6">
                <a:lumMod val="50000"/>
              </a:schemeClr>
            </a:solidFill>
          </a:ln>
        </p:spPr>
      </p:pic>
      <p:pic>
        <p:nvPicPr>
          <p:cNvPr id="21" name="Picture 20" descr="A picture containing outdoor, building, old&#10;&#10;Description automatically generated">
            <a:extLst>
              <a:ext uri="{FF2B5EF4-FFF2-40B4-BE49-F238E27FC236}">
                <a16:creationId xmlns:a16="http://schemas.microsoft.com/office/drawing/2014/main" id="{51D30BD7-B726-F08B-2246-F9980656F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7954" y="477441"/>
            <a:ext cx="6012659" cy="6012659"/>
          </a:xfrm>
          <a:prstGeom prst="rect">
            <a:avLst/>
          </a:prstGeom>
        </p:spPr>
      </p:pic>
      <p:pic>
        <p:nvPicPr>
          <p:cNvPr id="23" name="Picture 22" descr="A picture containing sky, outdoor, building, arch&#10;&#10;Description automatically generated">
            <a:extLst>
              <a:ext uri="{FF2B5EF4-FFF2-40B4-BE49-F238E27FC236}">
                <a16:creationId xmlns:a16="http://schemas.microsoft.com/office/drawing/2014/main" id="{3601E55F-CF47-6118-59A8-1C0CEBA5E0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3" y="804272"/>
            <a:ext cx="9120456" cy="6080304"/>
          </a:xfrm>
          <a:prstGeom prst="rect">
            <a:avLst/>
          </a:prstGeom>
        </p:spPr>
      </p:pic>
      <p:pic>
        <p:nvPicPr>
          <p:cNvPr id="25" name="Picture 24" descr="A picture containing outdoor, brick, stone, arch&#10;&#10;Description automatically generated">
            <a:extLst>
              <a:ext uri="{FF2B5EF4-FFF2-40B4-BE49-F238E27FC236}">
                <a16:creationId xmlns:a16="http://schemas.microsoft.com/office/drawing/2014/main" id="{A385A3A5-9F2A-02AC-7386-3CB2C835D483}"/>
              </a:ext>
            </a:extLst>
          </p:cNvPr>
          <p:cNvPicPr>
            <a:picLocks noChangeAspect="1"/>
          </p:cNvPicPr>
          <p:nvPr/>
        </p:nvPicPr>
        <p:blipFill rotWithShape="1">
          <a:blip r:embed="rId8">
            <a:extLst>
              <a:ext uri="{28A0092B-C50C-407E-A947-70E740481C1C}">
                <a14:useLocalDpi xmlns:a14="http://schemas.microsoft.com/office/drawing/2010/main" val="0"/>
              </a:ext>
            </a:extLst>
          </a:blip>
          <a:srcRect b="650"/>
          <a:stretch/>
        </p:blipFill>
        <p:spPr>
          <a:xfrm>
            <a:off x="-5927" y="383942"/>
            <a:ext cx="9135300" cy="6806988"/>
          </a:xfrm>
          <a:prstGeom prst="rect">
            <a:avLst/>
          </a:prstGeom>
        </p:spPr>
      </p:pic>
    </p:spTree>
    <p:extLst>
      <p:ext uri="{BB962C8B-B14F-4D97-AF65-F5344CB8AC3E}">
        <p14:creationId xmlns:p14="http://schemas.microsoft.com/office/powerpoint/2010/main" val="202163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20001-9C38-DEFC-51D6-6D407DF3F5A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80BE45E-DCA4-A3F7-B697-7EFD17DFF50F}"/>
              </a:ext>
            </a:extLst>
          </p:cNvPr>
          <p:cNvSpPr>
            <a:spLocks noGrp="1"/>
          </p:cNvSpPr>
          <p:nvPr>
            <p:ph type="body" sz="quarter" idx="14"/>
          </p:nvPr>
        </p:nvSpPr>
        <p:spPr>
          <a:xfrm>
            <a:off x="184572" y="25506"/>
            <a:ext cx="8746086" cy="1386919"/>
          </a:xfrm>
        </p:spPr>
        <p:txBody>
          <a:bodyPr/>
          <a:lstStyle/>
          <a:p>
            <a:r>
              <a:rPr lang="en-US" sz="3000" dirty="0"/>
              <a:t>Hill to hill bridge</a:t>
            </a:r>
          </a:p>
        </p:txBody>
      </p:sp>
      <p:sp>
        <p:nvSpPr>
          <p:cNvPr id="7" name="Content Placeholder 6">
            <a:extLst>
              <a:ext uri="{FF2B5EF4-FFF2-40B4-BE49-F238E27FC236}">
                <a16:creationId xmlns:a16="http://schemas.microsoft.com/office/drawing/2014/main" id="{B54C1B44-84A3-6B02-7847-6A88DB4A941A}"/>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4DCCF69D-09EE-FA2E-9560-9FD550D01D00}"/>
              </a:ext>
            </a:extLst>
          </p:cNvPr>
          <p:cNvSpPr txBox="1">
            <a:spLocks/>
          </p:cNvSpPr>
          <p:nvPr/>
        </p:nvSpPr>
        <p:spPr>
          <a:xfrm>
            <a:off x="418787" y="742092"/>
            <a:ext cx="7953687" cy="190485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Other Key Site Features</a:t>
            </a:r>
          </a:p>
          <a:p>
            <a:pPr lvl="1"/>
            <a:r>
              <a:rPr lang="en-US" dirty="0">
                <a:latin typeface="Tahoma"/>
                <a:ea typeface="Tahoma"/>
                <a:cs typeface="Tahoma"/>
              </a:rPr>
              <a:t>St. Luke’s University Hospital as it is a Level I Adult Trama Center and a Level II Pediatric Trauma Center</a:t>
            </a:r>
          </a:p>
          <a:p>
            <a:pPr lvl="1"/>
            <a:r>
              <a:rPr lang="en-US" dirty="0">
                <a:latin typeface="Tahoma"/>
                <a:ea typeface="Tahoma"/>
                <a:cs typeface="Tahoma"/>
              </a:rPr>
              <a:t>Arts Quest / Festivals (</a:t>
            </a:r>
            <a:r>
              <a:rPr lang="en-US" dirty="0" err="1">
                <a:latin typeface="Tahoma"/>
                <a:ea typeface="Tahoma"/>
                <a:cs typeface="Tahoma"/>
              </a:rPr>
              <a:t>e.g</a:t>
            </a:r>
            <a:r>
              <a:rPr lang="en-US" dirty="0">
                <a:latin typeface="Tahoma"/>
                <a:ea typeface="Tahoma"/>
                <a:cs typeface="Tahoma"/>
              </a:rPr>
              <a:t> Musikfest, Celtic Classic, foot and bike races)</a:t>
            </a:r>
          </a:p>
          <a:p>
            <a:pPr lvl="1"/>
            <a:r>
              <a:rPr lang="en-US" dirty="0">
                <a:latin typeface="Tahoma"/>
                <a:ea typeface="Tahoma"/>
                <a:cs typeface="Tahoma"/>
              </a:rPr>
              <a:t>Lehigh University</a:t>
            </a:r>
          </a:p>
          <a:p>
            <a:pPr lvl="1"/>
            <a:r>
              <a:rPr lang="en-US" dirty="0">
                <a:latin typeface="Tahoma"/>
                <a:ea typeface="Tahoma"/>
                <a:cs typeface="Tahoma"/>
              </a:rPr>
              <a:t>Moravian University</a:t>
            </a:r>
          </a:p>
          <a:p>
            <a:pPr lvl="1"/>
            <a:r>
              <a:rPr lang="en-US" dirty="0"/>
              <a:t>South Bethlehem Re-development on former Bethlehem Steel Site</a:t>
            </a:r>
          </a:p>
        </p:txBody>
      </p:sp>
      <p:pic>
        <p:nvPicPr>
          <p:cNvPr id="8" name="Picture 7">
            <a:extLst>
              <a:ext uri="{FF2B5EF4-FFF2-40B4-BE49-F238E27FC236}">
                <a16:creationId xmlns:a16="http://schemas.microsoft.com/office/drawing/2014/main" id="{AD2BF0E7-0316-0C91-8A51-3FEAEA2FCC17}"/>
              </a:ext>
            </a:extLst>
          </p:cNvPr>
          <p:cNvPicPr>
            <a:picLocks noChangeAspect="1"/>
          </p:cNvPicPr>
          <p:nvPr/>
        </p:nvPicPr>
        <p:blipFill>
          <a:blip r:embed="rId3"/>
          <a:stretch>
            <a:fillRect/>
          </a:stretch>
        </p:blipFill>
        <p:spPr>
          <a:xfrm>
            <a:off x="62626" y="2704047"/>
            <a:ext cx="5225021" cy="4019247"/>
          </a:xfrm>
          <a:prstGeom prst="rect">
            <a:avLst/>
          </a:prstGeom>
        </p:spPr>
      </p:pic>
      <p:pic>
        <p:nvPicPr>
          <p:cNvPr id="9" name="Picture 8">
            <a:extLst>
              <a:ext uri="{FF2B5EF4-FFF2-40B4-BE49-F238E27FC236}">
                <a16:creationId xmlns:a16="http://schemas.microsoft.com/office/drawing/2014/main" id="{4070BB00-BAC1-68AB-FFA8-78E0975A7F55}"/>
              </a:ext>
            </a:extLst>
          </p:cNvPr>
          <p:cNvPicPr>
            <a:picLocks noChangeAspect="1"/>
          </p:cNvPicPr>
          <p:nvPr/>
        </p:nvPicPr>
        <p:blipFill>
          <a:blip r:embed="rId4"/>
          <a:stretch>
            <a:fillRect/>
          </a:stretch>
        </p:blipFill>
        <p:spPr>
          <a:xfrm>
            <a:off x="5165700" y="2646948"/>
            <a:ext cx="3206774" cy="4133446"/>
          </a:xfrm>
          <a:prstGeom prst="rect">
            <a:avLst/>
          </a:prstGeom>
        </p:spPr>
      </p:pic>
    </p:spTree>
    <p:extLst>
      <p:ext uri="{BB962C8B-B14F-4D97-AF65-F5344CB8AC3E}">
        <p14:creationId xmlns:p14="http://schemas.microsoft.com/office/powerpoint/2010/main" val="5122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Purpose and need Overview</a:t>
            </a:r>
          </a:p>
        </p:txBody>
      </p:sp>
      <p:sp>
        <p:nvSpPr>
          <p:cNvPr id="7" name="Content Placeholder 6">
            <a:extLst>
              <a:ext uri="{FF2B5EF4-FFF2-40B4-BE49-F238E27FC236}">
                <a16:creationId xmlns:a16="http://schemas.microsoft.com/office/drawing/2014/main" id="{F6DD04B6-E151-4EB9-ACD2-4415AC08866A}"/>
              </a:ext>
            </a:extLst>
          </p:cNvPr>
          <p:cNvSpPr>
            <a:spLocks noGrp="1"/>
          </p:cNvSpPr>
          <p:nvPr>
            <p:ph idx="1"/>
          </p:nvPr>
        </p:nvSpPr>
        <p:spPr>
          <a:xfrm>
            <a:off x="184572" y="735291"/>
            <a:ext cx="8718796" cy="5403743"/>
          </a:xfrm>
        </p:spPr>
        <p:txBody>
          <a:bodyPr/>
          <a:lstStyle/>
          <a:p>
            <a:endParaRPr lang="en-US" dirty="0"/>
          </a:p>
          <a:p>
            <a:endParaRPr lang="en-US" dirty="0"/>
          </a:p>
        </p:txBody>
      </p:sp>
      <p:pic>
        <p:nvPicPr>
          <p:cNvPr id="3" name="Picture 2">
            <a:extLst>
              <a:ext uri="{FF2B5EF4-FFF2-40B4-BE49-F238E27FC236}">
                <a16:creationId xmlns:a16="http://schemas.microsoft.com/office/drawing/2014/main" id="{97C5CB66-F0BF-6D40-144A-D8926AE7D1C3}"/>
              </a:ext>
            </a:extLst>
          </p:cNvPr>
          <p:cNvPicPr>
            <a:picLocks noChangeAspect="1"/>
          </p:cNvPicPr>
          <p:nvPr/>
        </p:nvPicPr>
        <p:blipFill>
          <a:blip r:embed="rId2"/>
          <a:stretch>
            <a:fillRect/>
          </a:stretch>
        </p:blipFill>
        <p:spPr>
          <a:xfrm>
            <a:off x="-12998" y="803031"/>
            <a:ext cx="9169995" cy="4243673"/>
          </a:xfrm>
          <a:prstGeom prst="rect">
            <a:avLst/>
          </a:prstGeom>
        </p:spPr>
      </p:pic>
      <p:sp>
        <p:nvSpPr>
          <p:cNvPr id="5" name="TextBox 4">
            <a:extLst>
              <a:ext uri="{FF2B5EF4-FFF2-40B4-BE49-F238E27FC236}">
                <a16:creationId xmlns:a16="http://schemas.microsoft.com/office/drawing/2014/main" id="{7D0254F1-D69E-1E27-E26D-D959D93CE140}"/>
              </a:ext>
            </a:extLst>
          </p:cNvPr>
          <p:cNvSpPr txBox="1"/>
          <p:nvPr/>
        </p:nvSpPr>
        <p:spPr>
          <a:xfrm>
            <a:off x="307299" y="1315920"/>
            <a:ext cx="1491915" cy="523220"/>
          </a:xfrm>
          <a:prstGeom prst="rect">
            <a:avLst/>
          </a:prstGeom>
          <a:noFill/>
          <a:ln>
            <a:noFill/>
          </a:ln>
        </p:spPr>
        <p:txBody>
          <a:bodyPr wrap="square" rtlCol="0">
            <a:spAutoFit/>
          </a:bodyPr>
          <a:lstStyle/>
          <a:p>
            <a:r>
              <a:rPr lang="en-US" sz="2800" b="1" dirty="0">
                <a:solidFill>
                  <a:schemeClr val="bg1"/>
                </a:solidFill>
              </a:rPr>
              <a:t>Safety</a:t>
            </a:r>
          </a:p>
        </p:txBody>
      </p:sp>
      <p:sp>
        <p:nvSpPr>
          <p:cNvPr id="8" name="TextBox 7">
            <a:extLst>
              <a:ext uri="{FF2B5EF4-FFF2-40B4-BE49-F238E27FC236}">
                <a16:creationId xmlns:a16="http://schemas.microsoft.com/office/drawing/2014/main" id="{21ED99F6-5771-8FFC-2833-368B2CCD639A}"/>
              </a:ext>
            </a:extLst>
          </p:cNvPr>
          <p:cNvSpPr txBox="1"/>
          <p:nvPr/>
        </p:nvSpPr>
        <p:spPr>
          <a:xfrm>
            <a:off x="1065370" y="3766350"/>
            <a:ext cx="2405350" cy="523220"/>
          </a:xfrm>
          <a:prstGeom prst="rect">
            <a:avLst/>
          </a:prstGeom>
          <a:noFill/>
          <a:ln>
            <a:noFill/>
          </a:ln>
        </p:spPr>
        <p:txBody>
          <a:bodyPr wrap="square" rtlCol="0">
            <a:spAutoFit/>
          </a:bodyPr>
          <a:lstStyle/>
          <a:p>
            <a:r>
              <a:rPr lang="en-US" sz="2800" b="1" dirty="0">
                <a:solidFill>
                  <a:schemeClr val="bg1"/>
                </a:solidFill>
              </a:rPr>
              <a:t>Congestion</a:t>
            </a:r>
          </a:p>
        </p:txBody>
      </p:sp>
      <p:sp>
        <p:nvSpPr>
          <p:cNvPr id="9" name="TextBox 8">
            <a:extLst>
              <a:ext uri="{FF2B5EF4-FFF2-40B4-BE49-F238E27FC236}">
                <a16:creationId xmlns:a16="http://schemas.microsoft.com/office/drawing/2014/main" id="{8DF26451-B3A7-AFD6-5854-34F99989037C}"/>
              </a:ext>
            </a:extLst>
          </p:cNvPr>
          <p:cNvSpPr txBox="1"/>
          <p:nvPr/>
        </p:nvSpPr>
        <p:spPr>
          <a:xfrm>
            <a:off x="3340114" y="973436"/>
            <a:ext cx="1823560" cy="523220"/>
          </a:xfrm>
          <a:prstGeom prst="rect">
            <a:avLst/>
          </a:prstGeom>
          <a:noFill/>
          <a:ln>
            <a:noFill/>
          </a:ln>
        </p:spPr>
        <p:txBody>
          <a:bodyPr wrap="square" rtlCol="0">
            <a:spAutoFit/>
          </a:bodyPr>
          <a:lstStyle/>
          <a:p>
            <a:r>
              <a:rPr lang="en-US" sz="2800" b="1" dirty="0">
                <a:solidFill>
                  <a:schemeClr val="bg1"/>
                </a:solidFill>
              </a:rPr>
              <a:t>Mobility</a:t>
            </a:r>
          </a:p>
        </p:txBody>
      </p:sp>
      <p:sp>
        <p:nvSpPr>
          <p:cNvPr id="10" name="TextBox 9">
            <a:extLst>
              <a:ext uri="{FF2B5EF4-FFF2-40B4-BE49-F238E27FC236}">
                <a16:creationId xmlns:a16="http://schemas.microsoft.com/office/drawing/2014/main" id="{09E458B3-54BC-CE51-42CA-128E6F7A6290}"/>
              </a:ext>
            </a:extLst>
          </p:cNvPr>
          <p:cNvSpPr txBox="1"/>
          <p:nvPr/>
        </p:nvSpPr>
        <p:spPr>
          <a:xfrm>
            <a:off x="2699749" y="1534233"/>
            <a:ext cx="3091452" cy="523220"/>
          </a:xfrm>
          <a:prstGeom prst="rect">
            <a:avLst/>
          </a:prstGeom>
          <a:noFill/>
          <a:ln>
            <a:noFill/>
          </a:ln>
        </p:spPr>
        <p:txBody>
          <a:bodyPr wrap="square" rtlCol="0">
            <a:spAutoFit/>
          </a:bodyPr>
          <a:lstStyle/>
          <a:p>
            <a:r>
              <a:rPr lang="en-US" sz="2800" b="1" dirty="0">
                <a:solidFill>
                  <a:schemeClr val="bg1"/>
                </a:solidFill>
              </a:rPr>
              <a:t>Structure Condition</a:t>
            </a:r>
          </a:p>
        </p:txBody>
      </p:sp>
      <p:cxnSp>
        <p:nvCxnSpPr>
          <p:cNvPr id="11" name="Straight Arrow Connector 10">
            <a:extLst>
              <a:ext uri="{FF2B5EF4-FFF2-40B4-BE49-F238E27FC236}">
                <a16:creationId xmlns:a16="http://schemas.microsoft.com/office/drawing/2014/main" id="{3E5E3E4C-D4F7-9017-A77B-12F58D5947FD}"/>
              </a:ext>
            </a:extLst>
          </p:cNvPr>
          <p:cNvCxnSpPr>
            <a:cxnSpLocks/>
          </p:cNvCxnSpPr>
          <p:nvPr/>
        </p:nvCxnSpPr>
        <p:spPr>
          <a:xfrm>
            <a:off x="1065370" y="1999715"/>
            <a:ext cx="1733895" cy="790575"/>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12" name="Straight Arrow Connector 11">
            <a:extLst>
              <a:ext uri="{FF2B5EF4-FFF2-40B4-BE49-F238E27FC236}">
                <a16:creationId xmlns:a16="http://schemas.microsoft.com/office/drawing/2014/main" id="{7A6DE262-5DD9-A0B3-755D-5DEF1B2F5F2F}"/>
              </a:ext>
            </a:extLst>
          </p:cNvPr>
          <p:cNvCxnSpPr>
            <a:cxnSpLocks/>
            <a:stCxn id="5" idx="2"/>
          </p:cNvCxnSpPr>
          <p:nvPr/>
        </p:nvCxnSpPr>
        <p:spPr>
          <a:xfrm flipH="1">
            <a:off x="980893" y="1839140"/>
            <a:ext cx="72364" cy="1944347"/>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13" name="Straight Arrow Connector 12">
            <a:extLst>
              <a:ext uri="{FF2B5EF4-FFF2-40B4-BE49-F238E27FC236}">
                <a16:creationId xmlns:a16="http://schemas.microsoft.com/office/drawing/2014/main" id="{963C4CD0-5228-A626-2D61-F404A238E8F5}"/>
              </a:ext>
            </a:extLst>
          </p:cNvPr>
          <p:cNvCxnSpPr>
            <a:cxnSpLocks/>
          </p:cNvCxnSpPr>
          <p:nvPr/>
        </p:nvCxnSpPr>
        <p:spPr>
          <a:xfrm flipH="1">
            <a:off x="4341210" y="2063141"/>
            <a:ext cx="1" cy="637397"/>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14" name="Straight Arrow Connector 13">
            <a:extLst>
              <a:ext uri="{FF2B5EF4-FFF2-40B4-BE49-F238E27FC236}">
                <a16:creationId xmlns:a16="http://schemas.microsoft.com/office/drawing/2014/main" id="{4C320EF2-9AB9-8320-D0B9-F27341846CB5}"/>
              </a:ext>
            </a:extLst>
          </p:cNvPr>
          <p:cNvCxnSpPr>
            <a:cxnSpLocks/>
            <a:stCxn id="8" idx="0"/>
          </p:cNvCxnSpPr>
          <p:nvPr/>
        </p:nvCxnSpPr>
        <p:spPr>
          <a:xfrm flipV="1">
            <a:off x="2268045" y="2741361"/>
            <a:ext cx="871010" cy="1024989"/>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15" name="Straight Arrow Connector 14">
            <a:extLst>
              <a:ext uri="{FF2B5EF4-FFF2-40B4-BE49-F238E27FC236}">
                <a16:creationId xmlns:a16="http://schemas.microsoft.com/office/drawing/2014/main" id="{055D809E-C048-CDE6-5B69-501C578CAC3C}"/>
              </a:ext>
            </a:extLst>
          </p:cNvPr>
          <p:cNvCxnSpPr>
            <a:cxnSpLocks/>
            <a:stCxn id="8" idx="0"/>
          </p:cNvCxnSpPr>
          <p:nvPr/>
        </p:nvCxnSpPr>
        <p:spPr>
          <a:xfrm flipH="1" flipV="1">
            <a:off x="1351349" y="2741362"/>
            <a:ext cx="916696" cy="1024988"/>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16" name="Straight Arrow Connector 15">
            <a:extLst>
              <a:ext uri="{FF2B5EF4-FFF2-40B4-BE49-F238E27FC236}">
                <a16:creationId xmlns:a16="http://schemas.microsoft.com/office/drawing/2014/main" id="{5D6633FE-DFB3-3BEA-3D6E-97008ED282D5}"/>
              </a:ext>
            </a:extLst>
          </p:cNvPr>
          <p:cNvCxnSpPr>
            <a:cxnSpLocks/>
            <a:stCxn id="9" idx="1"/>
          </p:cNvCxnSpPr>
          <p:nvPr/>
        </p:nvCxnSpPr>
        <p:spPr>
          <a:xfrm flipH="1">
            <a:off x="1147284" y="1235046"/>
            <a:ext cx="2192830" cy="1465492"/>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17" name="Straight Arrow Connector 16">
            <a:extLst>
              <a:ext uri="{FF2B5EF4-FFF2-40B4-BE49-F238E27FC236}">
                <a16:creationId xmlns:a16="http://schemas.microsoft.com/office/drawing/2014/main" id="{D71CEC06-7E81-E0B1-39DA-588829EF995D}"/>
              </a:ext>
            </a:extLst>
          </p:cNvPr>
          <p:cNvCxnSpPr>
            <a:cxnSpLocks/>
            <a:stCxn id="9" idx="3"/>
          </p:cNvCxnSpPr>
          <p:nvPr/>
        </p:nvCxnSpPr>
        <p:spPr>
          <a:xfrm>
            <a:off x="5163674" y="1235046"/>
            <a:ext cx="2192830" cy="1555244"/>
          </a:xfrm>
          <a:prstGeom prst="straightConnector1">
            <a:avLst/>
          </a:prstGeom>
          <a:ln w="57150">
            <a:solidFill>
              <a:schemeClr val="bg1"/>
            </a:solidFill>
            <a:tailEnd type="oval"/>
          </a:ln>
        </p:spPr>
        <p:style>
          <a:lnRef idx="1">
            <a:schemeClr val="accent5"/>
          </a:lnRef>
          <a:fillRef idx="0">
            <a:schemeClr val="accent5"/>
          </a:fillRef>
          <a:effectRef idx="0">
            <a:schemeClr val="accent5"/>
          </a:effectRef>
          <a:fontRef idx="minor">
            <a:schemeClr val="tx1"/>
          </a:fontRef>
        </p:style>
      </p:cxnSp>
      <p:graphicFrame>
        <p:nvGraphicFramePr>
          <p:cNvPr id="21" name="Table 20">
            <a:extLst>
              <a:ext uri="{FF2B5EF4-FFF2-40B4-BE49-F238E27FC236}">
                <a16:creationId xmlns:a16="http://schemas.microsoft.com/office/drawing/2014/main" id="{C9650B94-5384-F183-62C6-87FC5ED9C4E7}"/>
              </a:ext>
            </a:extLst>
          </p:cNvPr>
          <p:cNvGraphicFramePr>
            <a:graphicFrameLocks noGrp="1"/>
          </p:cNvGraphicFramePr>
          <p:nvPr>
            <p:extLst>
              <p:ext uri="{D42A27DB-BD31-4B8C-83A1-F6EECF244321}">
                <p14:modId xmlns:p14="http://schemas.microsoft.com/office/powerpoint/2010/main" val="57770457"/>
              </p:ext>
            </p:extLst>
          </p:nvPr>
        </p:nvGraphicFramePr>
        <p:xfrm>
          <a:off x="-19050" y="5008603"/>
          <a:ext cx="9169996" cy="1835960"/>
        </p:xfrm>
        <a:graphic>
          <a:graphicData uri="http://schemas.openxmlformats.org/drawingml/2006/table">
            <a:tbl>
              <a:tblPr firstRow="1" bandRow="1">
                <a:tableStyleId>{5C22544A-7EE6-4342-B048-85BDC9FD1C3A}</a:tableStyleId>
              </a:tblPr>
              <a:tblGrid>
                <a:gridCol w="2292499">
                  <a:extLst>
                    <a:ext uri="{9D8B030D-6E8A-4147-A177-3AD203B41FA5}">
                      <a16:colId xmlns:a16="http://schemas.microsoft.com/office/drawing/2014/main" val="3659901826"/>
                    </a:ext>
                  </a:extLst>
                </a:gridCol>
                <a:gridCol w="2292499">
                  <a:extLst>
                    <a:ext uri="{9D8B030D-6E8A-4147-A177-3AD203B41FA5}">
                      <a16:colId xmlns:a16="http://schemas.microsoft.com/office/drawing/2014/main" val="3889276636"/>
                    </a:ext>
                  </a:extLst>
                </a:gridCol>
                <a:gridCol w="2292499">
                  <a:extLst>
                    <a:ext uri="{9D8B030D-6E8A-4147-A177-3AD203B41FA5}">
                      <a16:colId xmlns:a16="http://schemas.microsoft.com/office/drawing/2014/main" val="488756210"/>
                    </a:ext>
                  </a:extLst>
                </a:gridCol>
                <a:gridCol w="2292499">
                  <a:extLst>
                    <a:ext uri="{9D8B030D-6E8A-4147-A177-3AD203B41FA5}">
                      <a16:colId xmlns:a16="http://schemas.microsoft.com/office/drawing/2014/main" val="926370864"/>
                    </a:ext>
                  </a:extLst>
                </a:gridCol>
              </a:tblGrid>
              <a:tr h="917980">
                <a:tc>
                  <a:txBody>
                    <a:bodyPr/>
                    <a:lstStyle/>
                    <a:p>
                      <a:pPr algn="ctr"/>
                      <a:r>
                        <a:rPr lang="en-US" sz="2400" dirty="0"/>
                        <a:t>Safety</a:t>
                      </a:r>
                    </a:p>
                  </a:txBody>
                  <a:tcPr anchor="ctr"/>
                </a:tc>
                <a:tc>
                  <a:txBody>
                    <a:bodyPr/>
                    <a:lstStyle/>
                    <a:p>
                      <a:pPr algn="ctr"/>
                      <a:r>
                        <a:rPr lang="en-US" sz="2400" dirty="0"/>
                        <a:t>Congestion</a:t>
                      </a:r>
                    </a:p>
                  </a:txBody>
                  <a:tcPr anchor="ctr"/>
                </a:tc>
                <a:tc>
                  <a:txBody>
                    <a:bodyPr/>
                    <a:lstStyle/>
                    <a:p>
                      <a:pPr algn="ctr"/>
                      <a:r>
                        <a:rPr lang="en-US" sz="2400" dirty="0"/>
                        <a:t>Structure Condition</a:t>
                      </a:r>
                    </a:p>
                  </a:txBody>
                  <a:tcPr anchor="ctr"/>
                </a:tc>
                <a:tc>
                  <a:txBody>
                    <a:bodyPr/>
                    <a:lstStyle/>
                    <a:p>
                      <a:pPr algn="ctr"/>
                      <a:r>
                        <a:rPr lang="en-US" sz="2400" dirty="0"/>
                        <a:t>Mobility</a:t>
                      </a:r>
                    </a:p>
                  </a:txBody>
                  <a:tcPr anchor="ctr"/>
                </a:tc>
                <a:extLst>
                  <a:ext uri="{0D108BD9-81ED-4DB2-BD59-A6C34878D82A}">
                    <a16:rowId xmlns:a16="http://schemas.microsoft.com/office/drawing/2014/main" val="2990952958"/>
                  </a:ext>
                </a:extLst>
              </a:tr>
              <a:tr h="91798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36285189"/>
                  </a:ext>
                </a:extLst>
              </a:tr>
            </a:tbl>
          </a:graphicData>
        </a:graphic>
      </p:graphicFrame>
      <p:pic>
        <p:nvPicPr>
          <p:cNvPr id="22" name="Picture 21">
            <a:extLst>
              <a:ext uri="{FF2B5EF4-FFF2-40B4-BE49-F238E27FC236}">
                <a16:creationId xmlns:a16="http://schemas.microsoft.com/office/drawing/2014/main" id="{2C42CD66-B99D-C473-68AB-3A9CD722AF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5068" y="5954312"/>
            <a:ext cx="867102" cy="890252"/>
          </a:xfrm>
          <a:prstGeom prst="rect">
            <a:avLst/>
          </a:prstGeom>
        </p:spPr>
      </p:pic>
      <p:pic>
        <p:nvPicPr>
          <p:cNvPr id="23" name="Picture 22">
            <a:extLst>
              <a:ext uri="{FF2B5EF4-FFF2-40B4-BE49-F238E27FC236}">
                <a16:creationId xmlns:a16="http://schemas.microsoft.com/office/drawing/2014/main" id="{0D4F112A-A684-BEA3-6EE3-B126FE300B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69" y="5958741"/>
            <a:ext cx="867102" cy="867102"/>
          </a:xfrm>
          <a:prstGeom prst="rect">
            <a:avLst/>
          </a:prstGeom>
        </p:spPr>
      </p:pic>
      <p:pic>
        <p:nvPicPr>
          <p:cNvPr id="24" name="Picture 23">
            <a:extLst>
              <a:ext uri="{FF2B5EF4-FFF2-40B4-BE49-F238E27FC236}">
                <a16:creationId xmlns:a16="http://schemas.microsoft.com/office/drawing/2014/main" id="{3351D417-50BB-0F1E-41C1-61F3120135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8804" y="5760100"/>
            <a:ext cx="1221650" cy="1221650"/>
          </a:xfrm>
          <a:prstGeom prst="rect">
            <a:avLst/>
          </a:prstGeom>
        </p:spPr>
      </p:pic>
      <p:pic>
        <p:nvPicPr>
          <p:cNvPr id="25" name="Picture 24">
            <a:extLst>
              <a:ext uri="{FF2B5EF4-FFF2-40B4-BE49-F238E27FC236}">
                <a16:creationId xmlns:a16="http://schemas.microsoft.com/office/drawing/2014/main" id="{027131FD-DDC2-3437-5BF4-5CFDE3EAB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4552" y="5736950"/>
            <a:ext cx="1325817" cy="1325817"/>
          </a:xfrm>
          <a:prstGeom prst="rect">
            <a:avLst/>
          </a:prstGeom>
        </p:spPr>
      </p:pic>
    </p:spTree>
    <p:extLst>
      <p:ext uri="{BB962C8B-B14F-4D97-AF65-F5344CB8AC3E}">
        <p14:creationId xmlns:p14="http://schemas.microsoft.com/office/powerpoint/2010/main" val="3865211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9099A-D650-4DCA-946C-D2CB94DC1118}"/>
              </a:ext>
            </a:extLst>
          </p:cNvPr>
          <p:cNvSpPr>
            <a:spLocks noGrp="1"/>
          </p:cNvSpPr>
          <p:nvPr>
            <p:ph sz="half" idx="1"/>
          </p:nvPr>
        </p:nvSpPr>
        <p:spPr/>
        <p:txBody>
          <a:bodyPr>
            <a:normAutofit fontScale="92500" lnSpcReduction="20000"/>
          </a:bodyPr>
          <a:lstStyle/>
          <a:p>
            <a:r>
              <a:rPr lang="en-US" dirty="0"/>
              <a:t>Maintain 4 lanes of traffic as much as possible</a:t>
            </a:r>
          </a:p>
        </p:txBody>
      </p:sp>
      <p:pic>
        <p:nvPicPr>
          <p:cNvPr id="18" name="Picture Placeholder 17" descr="A picture containing grass, outdoor, sky, fire&#10;&#10;Description automatically generated">
            <a:extLst>
              <a:ext uri="{FF2B5EF4-FFF2-40B4-BE49-F238E27FC236}">
                <a16:creationId xmlns:a16="http://schemas.microsoft.com/office/drawing/2014/main" id="{E0892351-03FD-9AB2-4228-E9094BBAB410}"/>
              </a:ext>
            </a:extLst>
          </p:cNvPr>
          <p:cNvPicPr>
            <a:picLocks noGrp="1" noChangeAspect="1"/>
          </p:cNvPicPr>
          <p:nvPr>
            <p:ph type="pic" idx="14"/>
          </p:nvPr>
        </p:nvPicPr>
        <p:blipFill>
          <a:blip r:embed="rId2">
            <a:extLst>
              <a:ext uri="{28A0092B-C50C-407E-A947-70E740481C1C}">
                <a14:useLocalDpi xmlns:a14="http://schemas.microsoft.com/office/drawing/2010/main" val="0"/>
              </a:ext>
            </a:extLst>
          </a:blip>
          <a:srcRect l="14095" r="14095"/>
          <a:stretch>
            <a:fillRect/>
          </a:stretch>
        </p:blipFill>
        <p:spPr/>
      </p:pic>
      <p:sp>
        <p:nvSpPr>
          <p:cNvPr id="4" name="Content Placeholder 3">
            <a:extLst>
              <a:ext uri="{FF2B5EF4-FFF2-40B4-BE49-F238E27FC236}">
                <a16:creationId xmlns:a16="http://schemas.microsoft.com/office/drawing/2014/main" id="{06B4EE1B-058A-4D88-B01B-E78C46E5AF44}"/>
              </a:ext>
            </a:extLst>
          </p:cNvPr>
          <p:cNvSpPr>
            <a:spLocks noGrp="1"/>
          </p:cNvSpPr>
          <p:nvPr>
            <p:ph sz="half" idx="15"/>
          </p:nvPr>
        </p:nvSpPr>
        <p:spPr/>
        <p:txBody>
          <a:bodyPr>
            <a:normAutofit fontScale="85000" lnSpcReduction="10000"/>
          </a:bodyPr>
          <a:lstStyle/>
          <a:p>
            <a:r>
              <a:rPr lang="en-US" dirty="0"/>
              <a:t>Communicate Road typology change from highway to city grid</a:t>
            </a:r>
          </a:p>
        </p:txBody>
      </p:sp>
      <p:sp>
        <p:nvSpPr>
          <p:cNvPr id="5" name="Content Placeholder 4">
            <a:extLst>
              <a:ext uri="{FF2B5EF4-FFF2-40B4-BE49-F238E27FC236}">
                <a16:creationId xmlns:a16="http://schemas.microsoft.com/office/drawing/2014/main" id="{42A01EE8-F100-4D57-9EB1-4F6C459C3AD6}"/>
              </a:ext>
            </a:extLst>
          </p:cNvPr>
          <p:cNvSpPr>
            <a:spLocks noGrp="1"/>
          </p:cNvSpPr>
          <p:nvPr>
            <p:ph sz="half" idx="16"/>
          </p:nvPr>
        </p:nvSpPr>
        <p:spPr/>
        <p:txBody>
          <a:bodyPr>
            <a:normAutofit fontScale="92500" lnSpcReduction="20000"/>
          </a:bodyPr>
          <a:lstStyle/>
          <a:p>
            <a:r>
              <a:rPr lang="en-US" dirty="0"/>
              <a:t>Do not preclude future improvements</a:t>
            </a:r>
          </a:p>
        </p:txBody>
      </p:sp>
      <p:sp>
        <p:nvSpPr>
          <p:cNvPr id="6" name="Content Placeholder 5">
            <a:extLst>
              <a:ext uri="{FF2B5EF4-FFF2-40B4-BE49-F238E27FC236}">
                <a16:creationId xmlns:a16="http://schemas.microsoft.com/office/drawing/2014/main" id="{383F5B94-4E9A-4203-BF0B-4857783AD39C}"/>
              </a:ext>
            </a:extLst>
          </p:cNvPr>
          <p:cNvSpPr>
            <a:spLocks noGrp="1"/>
          </p:cNvSpPr>
          <p:nvPr>
            <p:ph sz="half" idx="17"/>
          </p:nvPr>
        </p:nvSpPr>
        <p:spPr/>
        <p:txBody>
          <a:bodyPr>
            <a:normAutofit fontScale="92500" lnSpcReduction="20000"/>
          </a:bodyPr>
          <a:lstStyle/>
          <a:p>
            <a:r>
              <a:rPr lang="en-US" dirty="0"/>
              <a:t>Minimize impacts to cultural resources</a:t>
            </a:r>
          </a:p>
        </p:txBody>
      </p:sp>
      <p:sp>
        <p:nvSpPr>
          <p:cNvPr id="7" name="Content Placeholder 6">
            <a:extLst>
              <a:ext uri="{FF2B5EF4-FFF2-40B4-BE49-F238E27FC236}">
                <a16:creationId xmlns:a16="http://schemas.microsoft.com/office/drawing/2014/main" id="{D571BDA2-2DE3-4453-ACBA-59A9A0077C16}"/>
              </a:ext>
            </a:extLst>
          </p:cNvPr>
          <p:cNvSpPr>
            <a:spLocks noGrp="1"/>
          </p:cNvSpPr>
          <p:nvPr>
            <p:ph sz="half" idx="18"/>
          </p:nvPr>
        </p:nvSpPr>
        <p:spPr/>
        <p:txBody>
          <a:bodyPr>
            <a:normAutofit fontScale="92500" lnSpcReduction="20000"/>
          </a:bodyPr>
          <a:lstStyle/>
          <a:p>
            <a:r>
              <a:rPr lang="en-US" dirty="0"/>
              <a:t>Improve 2</a:t>
            </a:r>
            <a:r>
              <a:rPr lang="en-US" baseline="30000" dirty="0"/>
              <a:t>nd</a:t>
            </a:r>
            <a:r>
              <a:rPr lang="en-US" dirty="0"/>
              <a:t> Street connection</a:t>
            </a:r>
          </a:p>
        </p:txBody>
      </p:sp>
      <p:sp>
        <p:nvSpPr>
          <p:cNvPr id="8" name="Content Placeholder 7">
            <a:extLst>
              <a:ext uri="{FF2B5EF4-FFF2-40B4-BE49-F238E27FC236}">
                <a16:creationId xmlns:a16="http://schemas.microsoft.com/office/drawing/2014/main" id="{88601A4E-2BA2-4F06-93AD-625DFCBA9401}"/>
              </a:ext>
            </a:extLst>
          </p:cNvPr>
          <p:cNvSpPr>
            <a:spLocks noGrp="1"/>
          </p:cNvSpPr>
          <p:nvPr>
            <p:ph sz="half" idx="19"/>
          </p:nvPr>
        </p:nvSpPr>
        <p:spPr/>
        <p:txBody>
          <a:bodyPr>
            <a:normAutofit/>
          </a:bodyPr>
          <a:lstStyle/>
          <a:p>
            <a:r>
              <a:rPr lang="en-US" dirty="0"/>
              <a:t>Preserve Main Street</a:t>
            </a:r>
          </a:p>
        </p:txBody>
      </p:sp>
      <p:sp>
        <p:nvSpPr>
          <p:cNvPr id="9" name="Text Placeholder 8">
            <a:extLst>
              <a:ext uri="{FF2B5EF4-FFF2-40B4-BE49-F238E27FC236}">
                <a16:creationId xmlns:a16="http://schemas.microsoft.com/office/drawing/2014/main" id="{F5E8934F-B0A5-4023-B474-E50DC5232C56}"/>
              </a:ext>
            </a:extLst>
          </p:cNvPr>
          <p:cNvSpPr>
            <a:spLocks noGrp="1"/>
          </p:cNvSpPr>
          <p:nvPr>
            <p:ph type="body" sz="quarter" idx="20"/>
          </p:nvPr>
        </p:nvSpPr>
        <p:spPr/>
        <p:txBody>
          <a:bodyPr/>
          <a:lstStyle/>
          <a:p>
            <a:r>
              <a:rPr lang="en-US" dirty="0"/>
              <a:t>Project Goals</a:t>
            </a:r>
          </a:p>
        </p:txBody>
      </p:sp>
      <p:pic>
        <p:nvPicPr>
          <p:cNvPr id="20" name="Picture 19">
            <a:extLst>
              <a:ext uri="{FF2B5EF4-FFF2-40B4-BE49-F238E27FC236}">
                <a16:creationId xmlns:a16="http://schemas.microsoft.com/office/drawing/2014/main" id="{0099E069-39F5-7445-81DF-23AE95994976}"/>
              </a:ext>
            </a:extLst>
          </p:cNvPr>
          <p:cNvPicPr>
            <a:picLocks noChangeAspect="1"/>
          </p:cNvPicPr>
          <p:nvPr/>
        </p:nvPicPr>
        <p:blipFill>
          <a:blip r:embed="rId3"/>
          <a:stretch>
            <a:fillRect/>
          </a:stretch>
        </p:blipFill>
        <p:spPr>
          <a:xfrm>
            <a:off x="3814536" y="3931244"/>
            <a:ext cx="3918091" cy="2579410"/>
          </a:xfrm>
          <a:prstGeom prst="rect">
            <a:avLst/>
          </a:prstGeom>
        </p:spPr>
      </p:pic>
      <p:sp>
        <p:nvSpPr>
          <p:cNvPr id="3" name="Content Placeholder 1">
            <a:extLst>
              <a:ext uri="{FF2B5EF4-FFF2-40B4-BE49-F238E27FC236}">
                <a16:creationId xmlns:a16="http://schemas.microsoft.com/office/drawing/2014/main" id="{0325FDC8-C4FB-9971-E955-6D3E7E6E2087}"/>
              </a:ext>
            </a:extLst>
          </p:cNvPr>
          <p:cNvSpPr txBox="1">
            <a:spLocks/>
          </p:cNvSpPr>
          <p:nvPr/>
        </p:nvSpPr>
        <p:spPr>
          <a:xfrm>
            <a:off x="3924610" y="804861"/>
            <a:ext cx="3523940" cy="51632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Goals are important but secondary to Purpose and Need</a:t>
            </a:r>
          </a:p>
        </p:txBody>
      </p:sp>
    </p:spTree>
    <p:extLst>
      <p:ext uri="{BB962C8B-B14F-4D97-AF65-F5344CB8AC3E}">
        <p14:creationId xmlns:p14="http://schemas.microsoft.com/office/powerpoint/2010/main" val="199273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9099A-D650-4DCA-946C-D2CB94DC1118}"/>
              </a:ext>
            </a:extLst>
          </p:cNvPr>
          <p:cNvSpPr>
            <a:spLocks noGrp="1"/>
          </p:cNvSpPr>
          <p:nvPr>
            <p:ph sz="half" idx="1"/>
          </p:nvPr>
        </p:nvSpPr>
        <p:spPr/>
        <p:txBody>
          <a:bodyPr>
            <a:normAutofit fontScale="55000" lnSpcReduction="20000"/>
          </a:bodyPr>
          <a:lstStyle/>
          <a:p>
            <a:r>
              <a:rPr lang="en-US" dirty="0"/>
              <a:t>Public Meeting, Public Officials Meeting, Consulting Party Meetings, stakeholder meetings to share concepts and obtain feedback</a:t>
            </a:r>
          </a:p>
        </p:txBody>
      </p:sp>
      <p:pic>
        <p:nvPicPr>
          <p:cNvPr id="18" name="Picture Placeholder 17">
            <a:extLst>
              <a:ext uri="{FF2B5EF4-FFF2-40B4-BE49-F238E27FC236}">
                <a16:creationId xmlns:a16="http://schemas.microsoft.com/office/drawing/2014/main" id="{E0892351-03FD-9AB2-4228-E9094BBAB410}"/>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l="14105" r="14105"/>
          <a:stretch/>
        </p:blipFill>
        <p:spPr/>
      </p:pic>
      <p:sp>
        <p:nvSpPr>
          <p:cNvPr id="4" name="Content Placeholder 3">
            <a:extLst>
              <a:ext uri="{FF2B5EF4-FFF2-40B4-BE49-F238E27FC236}">
                <a16:creationId xmlns:a16="http://schemas.microsoft.com/office/drawing/2014/main" id="{06B4EE1B-058A-4D88-B01B-E78C46E5AF44}"/>
              </a:ext>
            </a:extLst>
          </p:cNvPr>
          <p:cNvSpPr>
            <a:spLocks noGrp="1"/>
          </p:cNvSpPr>
          <p:nvPr>
            <p:ph sz="half" idx="15"/>
          </p:nvPr>
        </p:nvSpPr>
        <p:spPr/>
        <p:txBody>
          <a:bodyPr>
            <a:normAutofit/>
          </a:bodyPr>
          <a:lstStyle/>
          <a:p>
            <a:r>
              <a:rPr lang="en-US" dirty="0"/>
              <a:t>City of Bethlehem</a:t>
            </a:r>
          </a:p>
        </p:txBody>
      </p:sp>
      <p:sp>
        <p:nvSpPr>
          <p:cNvPr id="5" name="Content Placeholder 4">
            <a:extLst>
              <a:ext uri="{FF2B5EF4-FFF2-40B4-BE49-F238E27FC236}">
                <a16:creationId xmlns:a16="http://schemas.microsoft.com/office/drawing/2014/main" id="{42A01EE8-F100-4D57-9EB1-4F6C459C3AD6}"/>
              </a:ext>
            </a:extLst>
          </p:cNvPr>
          <p:cNvSpPr>
            <a:spLocks noGrp="1"/>
          </p:cNvSpPr>
          <p:nvPr>
            <p:ph sz="half" idx="16"/>
          </p:nvPr>
        </p:nvSpPr>
        <p:spPr/>
        <p:txBody>
          <a:bodyPr>
            <a:normAutofit/>
          </a:bodyPr>
          <a:lstStyle/>
          <a:p>
            <a:r>
              <a:rPr lang="en-US" dirty="0"/>
              <a:t>And others….</a:t>
            </a:r>
          </a:p>
        </p:txBody>
      </p:sp>
      <p:sp>
        <p:nvSpPr>
          <p:cNvPr id="6" name="Content Placeholder 5">
            <a:extLst>
              <a:ext uri="{FF2B5EF4-FFF2-40B4-BE49-F238E27FC236}">
                <a16:creationId xmlns:a16="http://schemas.microsoft.com/office/drawing/2014/main" id="{383F5B94-4E9A-4203-BF0B-4857783AD39C}"/>
              </a:ext>
            </a:extLst>
          </p:cNvPr>
          <p:cNvSpPr>
            <a:spLocks noGrp="1"/>
          </p:cNvSpPr>
          <p:nvPr>
            <p:ph sz="half" idx="17"/>
          </p:nvPr>
        </p:nvSpPr>
        <p:spPr/>
        <p:txBody>
          <a:bodyPr>
            <a:normAutofit/>
          </a:bodyPr>
          <a:lstStyle/>
          <a:p>
            <a:r>
              <a:rPr lang="en-US" dirty="0"/>
              <a:t>St. Luke’s</a:t>
            </a:r>
          </a:p>
          <a:p>
            <a:endParaRPr lang="en-US" dirty="0"/>
          </a:p>
        </p:txBody>
      </p:sp>
      <p:sp>
        <p:nvSpPr>
          <p:cNvPr id="7" name="Content Placeholder 6">
            <a:extLst>
              <a:ext uri="{FF2B5EF4-FFF2-40B4-BE49-F238E27FC236}">
                <a16:creationId xmlns:a16="http://schemas.microsoft.com/office/drawing/2014/main" id="{D571BDA2-2DE3-4453-ACBA-59A9A0077C16}"/>
              </a:ext>
            </a:extLst>
          </p:cNvPr>
          <p:cNvSpPr>
            <a:spLocks noGrp="1"/>
          </p:cNvSpPr>
          <p:nvPr>
            <p:ph sz="half" idx="18"/>
          </p:nvPr>
        </p:nvSpPr>
        <p:spPr/>
        <p:txBody>
          <a:bodyPr>
            <a:normAutofit/>
          </a:bodyPr>
          <a:lstStyle/>
          <a:p>
            <a:r>
              <a:rPr lang="en-US" dirty="0"/>
              <a:t>Fountain Hill Borough</a:t>
            </a:r>
          </a:p>
        </p:txBody>
      </p:sp>
      <p:sp>
        <p:nvSpPr>
          <p:cNvPr id="8" name="Content Placeholder 7">
            <a:extLst>
              <a:ext uri="{FF2B5EF4-FFF2-40B4-BE49-F238E27FC236}">
                <a16:creationId xmlns:a16="http://schemas.microsoft.com/office/drawing/2014/main" id="{88601A4E-2BA2-4F06-93AD-625DFCBA9401}"/>
              </a:ext>
            </a:extLst>
          </p:cNvPr>
          <p:cNvSpPr>
            <a:spLocks noGrp="1"/>
          </p:cNvSpPr>
          <p:nvPr>
            <p:ph sz="half" idx="19"/>
          </p:nvPr>
        </p:nvSpPr>
        <p:spPr/>
        <p:txBody>
          <a:bodyPr>
            <a:normAutofit fontScale="92500" lnSpcReduction="20000"/>
          </a:bodyPr>
          <a:lstStyle/>
          <a:p>
            <a:r>
              <a:rPr lang="en-US" dirty="0"/>
              <a:t>Arts Quest, Lehigh, Coalition of Appropriate Transportation</a:t>
            </a:r>
          </a:p>
        </p:txBody>
      </p:sp>
      <p:sp>
        <p:nvSpPr>
          <p:cNvPr id="9" name="Text Placeholder 8">
            <a:extLst>
              <a:ext uri="{FF2B5EF4-FFF2-40B4-BE49-F238E27FC236}">
                <a16:creationId xmlns:a16="http://schemas.microsoft.com/office/drawing/2014/main" id="{F5E8934F-B0A5-4023-B474-E50DC5232C56}"/>
              </a:ext>
            </a:extLst>
          </p:cNvPr>
          <p:cNvSpPr>
            <a:spLocks noGrp="1"/>
          </p:cNvSpPr>
          <p:nvPr>
            <p:ph type="body" sz="quarter" idx="20"/>
          </p:nvPr>
        </p:nvSpPr>
        <p:spPr/>
        <p:txBody>
          <a:bodyPr/>
          <a:lstStyle/>
          <a:p>
            <a:r>
              <a:rPr lang="en-US" dirty="0"/>
              <a:t>Project stakeholders</a:t>
            </a:r>
          </a:p>
        </p:txBody>
      </p:sp>
      <p:sp>
        <p:nvSpPr>
          <p:cNvPr id="10" name="Content Placeholder 1">
            <a:extLst>
              <a:ext uri="{FF2B5EF4-FFF2-40B4-BE49-F238E27FC236}">
                <a16:creationId xmlns:a16="http://schemas.microsoft.com/office/drawing/2014/main" id="{226E61B6-21F5-7827-EBC7-E6246FDE7FA0}"/>
              </a:ext>
            </a:extLst>
          </p:cNvPr>
          <p:cNvSpPr txBox="1">
            <a:spLocks/>
          </p:cNvSpPr>
          <p:nvPr/>
        </p:nvSpPr>
        <p:spPr>
          <a:xfrm>
            <a:off x="3915085" y="877485"/>
            <a:ext cx="3340508" cy="51632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Stakeholder input has been key on this project.</a:t>
            </a:r>
            <a:endParaRPr lang="en-US" dirty="0"/>
          </a:p>
        </p:txBody>
      </p:sp>
      <p:pic>
        <p:nvPicPr>
          <p:cNvPr id="3" name="Picture 2">
            <a:extLst>
              <a:ext uri="{FF2B5EF4-FFF2-40B4-BE49-F238E27FC236}">
                <a16:creationId xmlns:a16="http://schemas.microsoft.com/office/drawing/2014/main" id="{6EB8EF01-B6E7-B52C-FA3D-BCC3DFC698E0}"/>
              </a:ext>
            </a:extLst>
          </p:cNvPr>
          <p:cNvPicPr>
            <a:picLocks noChangeAspect="1"/>
          </p:cNvPicPr>
          <p:nvPr/>
        </p:nvPicPr>
        <p:blipFill>
          <a:blip r:embed="rId4"/>
          <a:stretch>
            <a:fillRect/>
          </a:stretch>
        </p:blipFill>
        <p:spPr>
          <a:xfrm>
            <a:off x="3829660" y="772752"/>
            <a:ext cx="5081661" cy="5407724"/>
          </a:xfrm>
          <a:prstGeom prst="rect">
            <a:avLst/>
          </a:prstGeom>
        </p:spPr>
      </p:pic>
    </p:spTree>
    <p:extLst>
      <p:ext uri="{BB962C8B-B14F-4D97-AF65-F5344CB8AC3E}">
        <p14:creationId xmlns:p14="http://schemas.microsoft.com/office/powerpoint/2010/main" val="857664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Project Approach</a:t>
            </a:r>
          </a:p>
        </p:txBody>
      </p:sp>
      <p:sp>
        <p:nvSpPr>
          <p:cNvPr id="7" name="Content Placeholder 6">
            <a:extLst>
              <a:ext uri="{FF2B5EF4-FFF2-40B4-BE49-F238E27FC236}">
                <a16:creationId xmlns:a16="http://schemas.microsoft.com/office/drawing/2014/main" id="{F6DD04B6-E151-4EB9-ACD2-4415AC08866A}"/>
              </a:ext>
            </a:extLst>
          </p:cNvPr>
          <p:cNvSpPr>
            <a:spLocks noGrp="1"/>
          </p:cNvSpPr>
          <p:nvPr>
            <p:ph idx="1"/>
          </p:nvPr>
        </p:nvSpPr>
        <p:spPr>
          <a:xfrm>
            <a:off x="184572" y="735291"/>
            <a:ext cx="8718796" cy="5403743"/>
          </a:xfrm>
        </p:spPr>
        <p:txBody>
          <a:bodyPr/>
          <a:lstStyle/>
          <a:p>
            <a:r>
              <a:rPr lang="en-US" dirty="0"/>
              <a:t>Key Features (Balance preservation with meeting needs)</a:t>
            </a:r>
          </a:p>
          <a:p>
            <a:endParaRPr lang="en-US" dirty="0"/>
          </a:p>
        </p:txBody>
      </p:sp>
      <p:pic>
        <p:nvPicPr>
          <p:cNvPr id="8" name="Picture 7">
            <a:extLst>
              <a:ext uri="{FF2B5EF4-FFF2-40B4-BE49-F238E27FC236}">
                <a16:creationId xmlns:a16="http://schemas.microsoft.com/office/drawing/2014/main" id="{044DAD4B-BFD3-20A9-0ADA-1E95B3E0DC74}"/>
              </a:ext>
            </a:extLst>
          </p:cNvPr>
          <p:cNvPicPr>
            <a:picLocks noChangeAspect="1"/>
          </p:cNvPicPr>
          <p:nvPr/>
        </p:nvPicPr>
        <p:blipFill rotWithShape="1">
          <a:blip r:embed="rId2"/>
          <a:srcRect t="25717"/>
          <a:stretch/>
        </p:blipFill>
        <p:spPr>
          <a:xfrm>
            <a:off x="3543" y="3551150"/>
            <a:ext cx="9144000" cy="3310100"/>
          </a:xfrm>
          <a:prstGeom prst="rect">
            <a:avLst/>
          </a:prstGeom>
        </p:spPr>
      </p:pic>
      <p:sp>
        <p:nvSpPr>
          <p:cNvPr id="11" name="TextBox 10">
            <a:extLst>
              <a:ext uri="{FF2B5EF4-FFF2-40B4-BE49-F238E27FC236}">
                <a16:creationId xmlns:a16="http://schemas.microsoft.com/office/drawing/2014/main" id="{6E109ACD-04DE-08FA-D278-DEB42C758FBF}"/>
              </a:ext>
            </a:extLst>
          </p:cNvPr>
          <p:cNvSpPr txBox="1"/>
          <p:nvPr/>
        </p:nvSpPr>
        <p:spPr>
          <a:xfrm>
            <a:off x="-28030" y="2326645"/>
            <a:ext cx="1554617" cy="584775"/>
          </a:xfrm>
          <a:prstGeom prst="rect">
            <a:avLst/>
          </a:prstGeom>
          <a:noFill/>
          <a:ln>
            <a:noFill/>
          </a:ln>
        </p:spPr>
        <p:txBody>
          <a:bodyPr wrap="square" rtlCol="0">
            <a:spAutoFit/>
          </a:bodyPr>
          <a:lstStyle/>
          <a:p>
            <a:r>
              <a:rPr lang="en-US" sz="1600" b="1" dirty="0">
                <a:solidFill>
                  <a:schemeClr val="accent1">
                    <a:lumMod val="75000"/>
                  </a:schemeClr>
                </a:solidFill>
              </a:rPr>
              <a:t>Re-align/add</a:t>
            </a:r>
          </a:p>
          <a:p>
            <a:r>
              <a:rPr lang="en-US" sz="1600" b="1" dirty="0">
                <a:solidFill>
                  <a:schemeClr val="accent1">
                    <a:lumMod val="75000"/>
                  </a:schemeClr>
                </a:solidFill>
              </a:rPr>
              <a:t>Rt Turn Lane</a:t>
            </a:r>
          </a:p>
        </p:txBody>
      </p:sp>
      <p:sp>
        <p:nvSpPr>
          <p:cNvPr id="16" name="TextBox 15">
            <a:extLst>
              <a:ext uri="{FF2B5EF4-FFF2-40B4-BE49-F238E27FC236}">
                <a16:creationId xmlns:a16="http://schemas.microsoft.com/office/drawing/2014/main" id="{68914F49-281B-65F5-9685-A340A7AD98F1}"/>
              </a:ext>
            </a:extLst>
          </p:cNvPr>
          <p:cNvSpPr txBox="1"/>
          <p:nvPr/>
        </p:nvSpPr>
        <p:spPr>
          <a:xfrm>
            <a:off x="5439127" y="5876724"/>
            <a:ext cx="1727568" cy="584775"/>
          </a:xfrm>
          <a:prstGeom prst="rect">
            <a:avLst/>
          </a:prstGeom>
          <a:noFill/>
          <a:ln>
            <a:noFill/>
          </a:ln>
        </p:spPr>
        <p:txBody>
          <a:bodyPr wrap="square" rtlCol="0">
            <a:spAutoFit/>
          </a:bodyPr>
          <a:lstStyle/>
          <a:p>
            <a:r>
              <a:rPr lang="en-US" sz="1600" b="1" dirty="0">
                <a:solidFill>
                  <a:schemeClr val="accent1">
                    <a:lumMod val="75000"/>
                  </a:schemeClr>
                </a:solidFill>
              </a:rPr>
              <a:t>New NB bridge on southern end</a:t>
            </a:r>
          </a:p>
        </p:txBody>
      </p:sp>
      <p:cxnSp>
        <p:nvCxnSpPr>
          <p:cNvPr id="17" name="Straight Arrow Connector 16">
            <a:extLst>
              <a:ext uri="{FF2B5EF4-FFF2-40B4-BE49-F238E27FC236}">
                <a16:creationId xmlns:a16="http://schemas.microsoft.com/office/drawing/2014/main" id="{75C78FEB-3AB4-885B-5DBC-B0249C486AD5}"/>
              </a:ext>
            </a:extLst>
          </p:cNvPr>
          <p:cNvCxnSpPr>
            <a:cxnSpLocks/>
          </p:cNvCxnSpPr>
          <p:nvPr/>
        </p:nvCxnSpPr>
        <p:spPr>
          <a:xfrm>
            <a:off x="571500" y="2910693"/>
            <a:ext cx="177778" cy="1358302"/>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sp>
        <p:nvSpPr>
          <p:cNvPr id="18" name="TextBox 17">
            <a:extLst>
              <a:ext uri="{FF2B5EF4-FFF2-40B4-BE49-F238E27FC236}">
                <a16:creationId xmlns:a16="http://schemas.microsoft.com/office/drawing/2014/main" id="{43EBB022-750D-31F0-BAA2-803AD1A088BB}"/>
              </a:ext>
            </a:extLst>
          </p:cNvPr>
          <p:cNvSpPr txBox="1"/>
          <p:nvPr/>
        </p:nvSpPr>
        <p:spPr>
          <a:xfrm>
            <a:off x="1573342" y="2308479"/>
            <a:ext cx="2822288" cy="584775"/>
          </a:xfrm>
          <a:prstGeom prst="rect">
            <a:avLst/>
          </a:prstGeom>
          <a:noFill/>
          <a:ln>
            <a:noFill/>
          </a:ln>
        </p:spPr>
        <p:txBody>
          <a:bodyPr wrap="square" rtlCol="0">
            <a:spAutoFit/>
          </a:bodyPr>
          <a:lstStyle/>
          <a:p>
            <a:r>
              <a:rPr lang="en-US" sz="1600" b="1" dirty="0">
                <a:solidFill>
                  <a:schemeClr val="accent1">
                    <a:lumMod val="75000"/>
                  </a:schemeClr>
                </a:solidFill>
              </a:rPr>
              <a:t>Brighton St. remains one-way. Add bump out.</a:t>
            </a:r>
          </a:p>
        </p:txBody>
      </p:sp>
      <p:cxnSp>
        <p:nvCxnSpPr>
          <p:cNvPr id="19" name="Straight Arrow Connector 18">
            <a:extLst>
              <a:ext uri="{FF2B5EF4-FFF2-40B4-BE49-F238E27FC236}">
                <a16:creationId xmlns:a16="http://schemas.microsoft.com/office/drawing/2014/main" id="{4233F565-1591-4AB7-5D4D-1C0148EFB4B4}"/>
              </a:ext>
            </a:extLst>
          </p:cNvPr>
          <p:cNvCxnSpPr>
            <a:cxnSpLocks/>
          </p:cNvCxnSpPr>
          <p:nvPr/>
        </p:nvCxnSpPr>
        <p:spPr>
          <a:xfrm flipH="1">
            <a:off x="1573342" y="6103263"/>
            <a:ext cx="1001767" cy="183198"/>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cxnSp>
        <p:nvCxnSpPr>
          <p:cNvPr id="21" name="Straight Arrow Connector 20">
            <a:extLst>
              <a:ext uri="{FF2B5EF4-FFF2-40B4-BE49-F238E27FC236}">
                <a16:creationId xmlns:a16="http://schemas.microsoft.com/office/drawing/2014/main" id="{356185B5-79ED-41BA-4D04-5C5B60B0F68D}"/>
              </a:ext>
            </a:extLst>
          </p:cNvPr>
          <p:cNvCxnSpPr>
            <a:cxnSpLocks/>
          </p:cNvCxnSpPr>
          <p:nvPr/>
        </p:nvCxnSpPr>
        <p:spPr>
          <a:xfrm flipH="1">
            <a:off x="5258355" y="3158183"/>
            <a:ext cx="839116" cy="1110812"/>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sp>
        <p:nvSpPr>
          <p:cNvPr id="22" name="TextBox 21">
            <a:extLst>
              <a:ext uri="{FF2B5EF4-FFF2-40B4-BE49-F238E27FC236}">
                <a16:creationId xmlns:a16="http://schemas.microsoft.com/office/drawing/2014/main" id="{9469DE22-A415-46C9-D914-B395D89F0916}"/>
              </a:ext>
            </a:extLst>
          </p:cNvPr>
          <p:cNvSpPr txBox="1"/>
          <p:nvPr/>
        </p:nvSpPr>
        <p:spPr>
          <a:xfrm>
            <a:off x="3363027" y="2964041"/>
            <a:ext cx="1807059" cy="584775"/>
          </a:xfrm>
          <a:prstGeom prst="rect">
            <a:avLst/>
          </a:prstGeom>
          <a:noFill/>
          <a:ln>
            <a:noFill/>
          </a:ln>
        </p:spPr>
        <p:txBody>
          <a:bodyPr wrap="square" rtlCol="0">
            <a:spAutoFit/>
          </a:bodyPr>
          <a:lstStyle/>
          <a:p>
            <a:r>
              <a:rPr lang="en-US" sz="1600" b="1" dirty="0">
                <a:solidFill>
                  <a:schemeClr val="accent1">
                    <a:lumMod val="75000"/>
                  </a:schemeClr>
                </a:solidFill>
              </a:rPr>
              <a:t>Add second left turn lane</a:t>
            </a:r>
          </a:p>
        </p:txBody>
      </p:sp>
      <p:cxnSp>
        <p:nvCxnSpPr>
          <p:cNvPr id="23" name="Straight Arrow Connector 22">
            <a:extLst>
              <a:ext uri="{FF2B5EF4-FFF2-40B4-BE49-F238E27FC236}">
                <a16:creationId xmlns:a16="http://schemas.microsoft.com/office/drawing/2014/main" id="{783906CD-02BA-9D35-AEB7-745D66A37F69}"/>
              </a:ext>
            </a:extLst>
          </p:cNvPr>
          <p:cNvCxnSpPr>
            <a:cxnSpLocks/>
          </p:cNvCxnSpPr>
          <p:nvPr/>
        </p:nvCxnSpPr>
        <p:spPr>
          <a:xfrm flipH="1">
            <a:off x="3167350" y="3495468"/>
            <a:ext cx="623600" cy="869499"/>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sp>
        <p:nvSpPr>
          <p:cNvPr id="24" name="TextBox 23">
            <a:extLst>
              <a:ext uri="{FF2B5EF4-FFF2-40B4-BE49-F238E27FC236}">
                <a16:creationId xmlns:a16="http://schemas.microsoft.com/office/drawing/2014/main" id="{CB6D6244-9AFB-0D8B-AB77-0696404DF56D}"/>
              </a:ext>
            </a:extLst>
          </p:cNvPr>
          <p:cNvSpPr txBox="1"/>
          <p:nvPr/>
        </p:nvSpPr>
        <p:spPr>
          <a:xfrm>
            <a:off x="2637508" y="5784326"/>
            <a:ext cx="1798152" cy="1077218"/>
          </a:xfrm>
          <a:prstGeom prst="rect">
            <a:avLst/>
          </a:prstGeom>
          <a:solidFill>
            <a:schemeClr val="bg1"/>
          </a:solidFill>
          <a:ln>
            <a:noFill/>
          </a:ln>
        </p:spPr>
        <p:txBody>
          <a:bodyPr wrap="square" rtlCol="0">
            <a:spAutoFit/>
          </a:bodyPr>
          <a:lstStyle/>
          <a:p>
            <a:r>
              <a:rPr lang="en-US" sz="1600" b="1" dirty="0">
                <a:solidFill>
                  <a:schemeClr val="accent1">
                    <a:lumMod val="75000"/>
                  </a:schemeClr>
                </a:solidFill>
              </a:rPr>
              <a:t>New one way direct access to ramp/SR378 NB from 2</a:t>
            </a:r>
            <a:r>
              <a:rPr lang="en-US" sz="1600" b="1" baseline="30000" dirty="0">
                <a:solidFill>
                  <a:schemeClr val="accent1">
                    <a:lumMod val="75000"/>
                  </a:schemeClr>
                </a:solidFill>
              </a:rPr>
              <a:t>nd</a:t>
            </a:r>
            <a:r>
              <a:rPr lang="en-US" sz="1600" b="1" dirty="0">
                <a:solidFill>
                  <a:schemeClr val="accent1">
                    <a:lumMod val="75000"/>
                  </a:schemeClr>
                </a:solidFill>
              </a:rPr>
              <a:t> St.</a:t>
            </a:r>
          </a:p>
        </p:txBody>
      </p:sp>
      <p:cxnSp>
        <p:nvCxnSpPr>
          <p:cNvPr id="25" name="Straight Arrow Connector 24">
            <a:extLst>
              <a:ext uri="{FF2B5EF4-FFF2-40B4-BE49-F238E27FC236}">
                <a16:creationId xmlns:a16="http://schemas.microsoft.com/office/drawing/2014/main" id="{115A90CD-E177-01FD-D1C4-CA9730A17F83}"/>
              </a:ext>
            </a:extLst>
          </p:cNvPr>
          <p:cNvCxnSpPr>
            <a:cxnSpLocks/>
            <a:stCxn id="18" idx="2"/>
          </p:cNvCxnSpPr>
          <p:nvPr/>
        </p:nvCxnSpPr>
        <p:spPr>
          <a:xfrm flipH="1">
            <a:off x="2525142" y="2893254"/>
            <a:ext cx="459344" cy="1092496"/>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sp>
        <p:nvSpPr>
          <p:cNvPr id="26" name="TextBox 25">
            <a:extLst>
              <a:ext uri="{FF2B5EF4-FFF2-40B4-BE49-F238E27FC236}">
                <a16:creationId xmlns:a16="http://schemas.microsoft.com/office/drawing/2014/main" id="{0ABFC79B-0C9B-6CC9-6997-6FBC78F2F8BE}"/>
              </a:ext>
            </a:extLst>
          </p:cNvPr>
          <p:cNvSpPr txBox="1"/>
          <p:nvPr/>
        </p:nvSpPr>
        <p:spPr>
          <a:xfrm>
            <a:off x="5233687" y="2327181"/>
            <a:ext cx="2302208" cy="830997"/>
          </a:xfrm>
          <a:prstGeom prst="rect">
            <a:avLst/>
          </a:prstGeom>
          <a:noFill/>
          <a:ln>
            <a:noFill/>
          </a:ln>
        </p:spPr>
        <p:txBody>
          <a:bodyPr wrap="square" rtlCol="0">
            <a:spAutoFit/>
          </a:bodyPr>
          <a:lstStyle/>
          <a:p>
            <a:r>
              <a:rPr lang="en-US" sz="1600" b="1" dirty="0">
                <a:solidFill>
                  <a:schemeClr val="accent1">
                    <a:lumMod val="75000"/>
                  </a:schemeClr>
                </a:solidFill>
              </a:rPr>
              <a:t>New NB Roadway ties into SR378 at north truss (before Fritch)</a:t>
            </a:r>
          </a:p>
        </p:txBody>
      </p:sp>
      <p:cxnSp>
        <p:nvCxnSpPr>
          <p:cNvPr id="27" name="Straight Arrow Connector 26">
            <a:extLst>
              <a:ext uri="{FF2B5EF4-FFF2-40B4-BE49-F238E27FC236}">
                <a16:creationId xmlns:a16="http://schemas.microsoft.com/office/drawing/2014/main" id="{6425CC56-357E-8C51-74D5-3A4788BB2181}"/>
              </a:ext>
            </a:extLst>
          </p:cNvPr>
          <p:cNvCxnSpPr>
            <a:cxnSpLocks/>
          </p:cNvCxnSpPr>
          <p:nvPr/>
        </p:nvCxnSpPr>
        <p:spPr>
          <a:xfrm>
            <a:off x="1847850" y="3429000"/>
            <a:ext cx="380329" cy="832221"/>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sp>
        <p:nvSpPr>
          <p:cNvPr id="28" name="TextBox 27">
            <a:extLst>
              <a:ext uri="{FF2B5EF4-FFF2-40B4-BE49-F238E27FC236}">
                <a16:creationId xmlns:a16="http://schemas.microsoft.com/office/drawing/2014/main" id="{22868847-87B0-6B51-063A-359D794B5BE7}"/>
              </a:ext>
            </a:extLst>
          </p:cNvPr>
          <p:cNvSpPr txBox="1"/>
          <p:nvPr/>
        </p:nvSpPr>
        <p:spPr>
          <a:xfrm>
            <a:off x="796033" y="2993975"/>
            <a:ext cx="1982612" cy="584775"/>
          </a:xfrm>
          <a:prstGeom prst="rect">
            <a:avLst/>
          </a:prstGeom>
          <a:noFill/>
          <a:ln>
            <a:noFill/>
          </a:ln>
        </p:spPr>
        <p:txBody>
          <a:bodyPr wrap="square" rtlCol="0">
            <a:spAutoFit/>
          </a:bodyPr>
          <a:lstStyle/>
          <a:p>
            <a:r>
              <a:rPr lang="en-US" sz="1600" b="1" dirty="0">
                <a:solidFill>
                  <a:schemeClr val="accent1">
                    <a:lumMod val="75000"/>
                  </a:schemeClr>
                </a:solidFill>
              </a:rPr>
              <a:t>New signal with pre-emption</a:t>
            </a:r>
          </a:p>
        </p:txBody>
      </p:sp>
      <p:cxnSp>
        <p:nvCxnSpPr>
          <p:cNvPr id="29" name="Straight Arrow Connector 28">
            <a:extLst>
              <a:ext uri="{FF2B5EF4-FFF2-40B4-BE49-F238E27FC236}">
                <a16:creationId xmlns:a16="http://schemas.microsoft.com/office/drawing/2014/main" id="{E0AC4B22-6A7E-A7ED-B030-7D8E5468A986}"/>
              </a:ext>
            </a:extLst>
          </p:cNvPr>
          <p:cNvCxnSpPr>
            <a:cxnSpLocks/>
            <a:stCxn id="16" idx="1"/>
          </p:cNvCxnSpPr>
          <p:nvPr/>
        </p:nvCxnSpPr>
        <p:spPr>
          <a:xfrm flipH="1" flipV="1">
            <a:off x="4140030" y="4646404"/>
            <a:ext cx="1299097" cy="1522708"/>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grpSp>
        <p:nvGrpSpPr>
          <p:cNvPr id="49" name="Group 48">
            <a:extLst>
              <a:ext uri="{FF2B5EF4-FFF2-40B4-BE49-F238E27FC236}">
                <a16:creationId xmlns:a16="http://schemas.microsoft.com/office/drawing/2014/main" id="{79F1C2DA-E09F-18B6-FE74-E65CA5410660}"/>
              </a:ext>
            </a:extLst>
          </p:cNvPr>
          <p:cNvGrpSpPr/>
          <p:nvPr/>
        </p:nvGrpSpPr>
        <p:grpSpPr>
          <a:xfrm>
            <a:off x="1986224" y="1265034"/>
            <a:ext cx="5969796" cy="584780"/>
            <a:chOff x="2014799" y="1829817"/>
            <a:chExt cx="5969796" cy="584780"/>
          </a:xfrm>
        </p:grpSpPr>
        <p:sp>
          <p:nvSpPr>
            <p:cNvPr id="46" name="TextBox 45">
              <a:extLst>
                <a:ext uri="{FF2B5EF4-FFF2-40B4-BE49-F238E27FC236}">
                  <a16:creationId xmlns:a16="http://schemas.microsoft.com/office/drawing/2014/main" id="{83E6E6EB-A871-E0A5-015A-06D2E0199659}"/>
                </a:ext>
              </a:extLst>
            </p:cNvPr>
            <p:cNvSpPr txBox="1"/>
            <p:nvPr/>
          </p:nvSpPr>
          <p:spPr>
            <a:xfrm>
              <a:off x="5286930" y="1829817"/>
              <a:ext cx="2539258" cy="584775"/>
            </a:xfrm>
            <a:prstGeom prst="rect">
              <a:avLst/>
            </a:prstGeom>
            <a:noFill/>
            <a:ln>
              <a:noFill/>
            </a:ln>
          </p:spPr>
          <p:txBody>
            <a:bodyPr wrap="square" rtlCol="0">
              <a:spAutoFit/>
            </a:bodyPr>
            <a:lstStyle/>
            <a:p>
              <a:pPr algn="ctr"/>
              <a:r>
                <a:rPr lang="en-US" sz="1600" b="1" dirty="0">
                  <a:solidFill>
                    <a:schemeClr val="accent1">
                      <a:lumMod val="75000"/>
                    </a:schemeClr>
                  </a:solidFill>
                </a:rPr>
                <a:t>Existing bridge carries </a:t>
              </a:r>
            </a:p>
            <a:p>
              <a:pPr algn="ctr"/>
              <a:r>
                <a:rPr lang="en-US" sz="1600" b="1" dirty="0">
                  <a:solidFill>
                    <a:schemeClr val="accent1">
                      <a:lumMod val="75000"/>
                    </a:schemeClr>
                  </a:solidFill>
                </a:rPr>
                <a:t>SB &amp; NB SR378</a:t>
              </a:r>
            </a:p>
          </p:txBody>
        </p:sp>
        <p:cxnSp>
          <p:nvCxnSpPr>
            <p:cNvPr id="42" name="Straight Arrow Connector 41">
              <a:extLst>
                <a:ext uri="{FF2B5EF4-FFF2-40B4-BE49-F238E27FC236}">
                  <a16:creationId xmlns:a16="http://schemas.microsoft.com/office/drawing/2014/main" id="{1BE55355-0523-313D-71A1-07DC0EEB40C7}"/>
                </a:ext>
              </a:extLst>
            </p:cNvPr>
            <p:cNvCxnSpPr>
              <a:cxnSpLocks/>
            </p:cNvCxnSpPr>
            <p:nvPr/>
          </p:nvCxnSpPr>
          <p:spPr>
            <a:xfrm>
              <a:off x="2456329" y="2124635"/>
              <a:ext cx="2767127" cy="0"/>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5571E0A-27BB-2F90-501A-A8172783BECF}"/>
                </a:ext>
              </a:extLst>
            </p:cNvPr>
            <p:cNvSpPr txBox="1"/>
            <p:nvPr/>
          </p:nvSpPr>
          <p:spPr>
            <a:xfrm>
              <a:off x="2014799" y="1829822"/>
              <a:ext cx="3684494" cy="584775"/>
            </a:xfrm>
            <a:prstGeom prst="rect">
              <a:avLst/>
            </a:prstGeom>
            <a:noFill/>
            <a:ln>
              <a:noFill/>
            </a:ln>
          </p:spPr>
          <p:txBody>
            <a:bodyPr wrap="square" rtlCol="0">
              <a:spAutoFit/>
            </a:bodyPr>
            <a:lstStyle/>
            <a:p>
              <a:pPr algn="ctr"/>
              <a:r>
                <a:rPr lang="en-US" sz="1600" b="1" dirty="0">
                  <a:solidFill>
                    <a:schemeClr val="accent1">
                      <a:lumMod val="75000"/>
                    </a:schemeClr>
                  </a:solidFill>
                </a:rPr>
                <a:t>Existing bridge carries SB SR378</a:t>
              </a:r>
            </a:p>
            <a:p>
              <a:pPr algn="ctr"/>
              <a:r>
                <a:rPr lang="en-US" sz="1600" b="1" dirty="0">
                  <a:solidFill>
                    <a:schemeClr val="accent1">
                      <a:lumMod val="75000"/>
                    </a:schemeClr>
                  </a:solidFill>
                </a:rPr>
                <a:t>New bridge carries NB SR378</a:t>
              </a:r>
            </a:p>
          </p:txBody>
        </p:sp>
        <p:cxnSp>
          <p:nvCxnSpPr>
            <p:cNvPr id="45" name="Straight Arrow Connector 44">
              <a:extLst>
                <a:ext uri="{FF2B5EF4-FFF2-40B4-BE49-F238E27FC236}">
                  <a16:creationId xmlns:a16="http://schemas.microsoft.com/office/drawing/2014/main" id="{1CDA60B4-B5BC-93F4-7B15-81A9F7037FFB}"/>
                </a:ext>
              </a:extLst>
            </p:cNvPr>
            <p:cNvCxnSpPr>
              <a:cxnSpLocks/>
            </p:cNvCxnSpPr>
            <p:nvPr/>
          </p:nvCxnSpPr>
          <p:spPr>
            <a:xfrm>
              <a:off x="5217468" y="2124630"/>
              <a:ext cx="2767127" cy="0"/>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9B87DF9B-7FDF-5CC0-A1FC-D818117DAB14}"/>
              </a:ext>
            </a:extLst>
          </p:cNvPr>
          <p:cNvCxnSpPr>
            <a:cxnSpLocks/>
          </p:cNvCxnSpPr>
          <p:nvPr/>
        </p:nvCxnSpPr>
        <p:spPr>
          <a:xfrm>
            <a:off x="5182483" y="1123950"/>
            <a:ext cx="0" cy="3110094"/>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397965D-B1A1-0634-2F20-4C6B832BBCB1}"/>
              </a:ext>
            </a:extLst>
          </p:cNvPr>
          <p:cNvSpPr txBox="1"/>
          <p:nvPr/>
        </p:nvSpPr>
        <p:spPr>
          <a:xfrm>
            <a:off x="5439127" y="5423684"/>
            <a:ext cx="1891327" cy="338554"/>
          </a:xfrm>
          <a:prstGeom prst="rect">
            <a:avLst/>
          </a:prstGeom>
          <a:noFill/>
          <a:ln>
            <a:noFill/>
          </a:ln>
        </p:spPr>
        <p:txBody>
          <a:bodyPr wrap="square" rtlCol="0">
            <a:spAutoFit/>
          </a:bodyPr>
          <a:lstStyle/>
          <a:p>
            <a:r>
              <a:rPr lang="en-US" sz="1600" b="1" dirty="0">
                <a:solidFill>
                  <a:schemeClr val="accent1">
                    <a:lumMod val="75000"/>
                  </a:schemeClr>
                </a:solidFill>
              </a:rPr>
              <a:t>Rehabilitate bridges</a:t>
            </a:r>
          </a:p>
        </p:txBody>
      </p:sp>
      <p:cxnSp>
        <p:nvCxnSpPr>
          <p:cNvPr id="74" name="Straight Arrow Connector 73">
            <a:extLst>
              <a:ext uri="{FF2B5EF4-FFF2-40B4-BE49-F238E27FC236}">
                <a16:creationId xmlns:a16="http://schemas.microsoft.com/office/drawing/2014/main" id="{B6DD6F6F-E054-1454-5B63-84C2C4FB8E81}"/>
              </a:ext>
            </a:extLst>
          </p:cNvPr>
          <p:cNvCxnSpPr>
            <a:cxnSpLocks/>
            <a:stCxn id="73" idx="0"/>
          </p:cNvCxnSpPr>
          <p:nvPr/>
        </p:nvCxnSpPr>
        <p:spPr>
          <a:xfrm flipH="1" flipV="1">
            <a:off x="5958343" y="4433929"/>
            <a:ext cx="426448" cy="989755"/>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cxnSp>
        <p:nvCxnSpPr>
          <p:cNvPr id="77" name="Straight Arrow Connector 76">
            <a:extLst>
              <a:ext uri="{FF2B5EF4-FFF2-40B4-BE49-F238E27FC236}">
                <a16:creationId xmlns:a16="http://schemas.microsoft.com/office/drawing/2014/main" id="{75450C57-3F99-687A-4130-A6DBBD570270}"/>
              </a:ext>
            </a:extLst>
          </p:cNvPr>
          <p:cNvCxnSpPr>
            <a:cxnSpLocks/>
            <a:stCxn id="73" idx="0"/>
          </p:cNvCxnSpPr>
          <p:nvPr/>
        </p:nvCxnSpPr>
        <p:spPr>
          <a:xfrm flipV="1">
            <a:off x="6384791" y="4870914"/>
            <a:ext cx="1254259" cy="552770"/>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cxnSp>
        <p:nvCxnSpPr>
          <p:cNvPr id="78" name="Straight Arrow Connector 77">
            <a:extLst>
              <a:ext uri="{FF2B5EF4-FFF2-40B4-BE49-F238E27FC236}">
                <a16:creationId xmlns:a16="http://schemas.microsoft.com/office/drawing/2014/main" id="{87630927-6DFB-1A6E-EA3C-6520EAA0BA07}"/>
              </a:ext>
            </a:extLst>
          </p:cNvPr>
          <p:cNvCxnSpPr>
            <a:cxnSpLocks/>
            <a:stCxn id="73" idx="0"/>
          </p:cNvCxnSpPr>
          <p:nvPr/>
        </p:nvCxnSpPr>
        <p:spPr>
          <a:xfrm flipV="1">
            <a:off x="6384791" y="4040957"/>
            <a:ext cx="1151104" cy="1382727"/>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cxnSp>
        <p:nvCxnSpPr>
          <p:cNvPr id="83" name="Straight Arrow Connector 82">
            <a:extLst>
              <a:ext uri="{FF2B5EF4-FFF2-40B4-BE49-F238E27FC236}">
                <a16:creationId xmlns:a16="http://schemas.microsoft.com/office/drawing/2014/main" id="{BA2FF02E-789B-75F4-5406-0AA9DE5D9B8A}"/>
              </a:ext>
            </a:extLst>
          </p:cNvPr>
          <p:cNvCxnSpPr>
            <a:cxnSpLocks/>
            <a:stCxn id="73" idx="0"/>
          </p:cNvCxnSpPr>
          <p:nvPr/>
        </p:nvCxnSpPr>
        <p:spPr>
          <a:xfrm flipV="1">
            <a:off x="6384791" y="4403877"/>
            <a:ext cx="1254259" cy="1019807"/>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cxnSp>
        <p:nvCxnSpPr>
          <p:cNvPr id="90" name="Straight Arrow Connector 89">
            <a:extLst>
              <a:ext uri="{FF2B5EF4-FFF2-40B4-BE49-F238E27FC236}">
                <a16:creationId xmlns:a16="http://schemas.microsoft.com/office/drawing/2014/main" id="{ED8D6ED3-089E-A12E-613D-DC23BA0809C9}"/>
              </a:ext>
            </a:extLst>
          </p:cNvPr>
          <p:cNvCxnSpPr>
            <a:cxnSpLocks/>
          </p:cNvCxnSpPr>
          <p:nvPr/>
        </p:nvCxnSpPr>
        <p:spPr>
          <a:xfrm flipH="1" flipV="1">
            <a:off x="1288521" y="4646404"/>
            <a:ext cx="1397185" cy="651744"/>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sp>
        <p:nvSpPr>
          <p:cNvPr id="92" name="TextBox 91">
            <a:extLst>
              <a:ext uri="{FF2B5EF4-FFF2-40B4-BE49-F238E27FC236}">
                <a16:creationId xmlns:a16="http://schemas.microsoft.com/office/drawing/2014/main" id="{B2B25D48-BA71-FFBB-380C-97C15404EB40}"/>
              </a:ext>
            </a:extLst>
          </p:cNvPr>
          <p:cNvSpPr txBox="1"/>
          <p:nvPr/>
        </p:nvSpPr>
        <p:spPr>
          <a:xfrm>
            <a:off x="2637508" y="4901258"/>
            <a:ext cx="1554617" cy="830997"/>
          </a:xfrm>
          <a:prstGeom prst="rect">
            <a:avLst/>
          </a:prstGeom>
          <a:solidFill>
            <a:schemeClr val="bg1"/>
          </a:solidFill>
          <a:ln>
            <a:noFill/>
          </a:ln>
        </p:spPr>
        <p:txBody>
          <a:bodyPr wrap="square" rtlCol="0">
            <a:spAutoFit/>
          </a:bodyPr>
          <a:lstStyle/>
          <a:p>
            <a:r>
              <a:rPr lang="en-US" sz="1600" b="1" dirty="0">
                <a:solidFill>
                  <a:schemeClr val="accent1">
                    <a:lumMod val="75000"/>
                  </a:schemeClr>
                </a:solidFill>
              </a:rPr>
              <a:t>New NB roadway and re-aligned ramp</a:t>
            </a:r>
          </a:p>
        </p:txBody>
      </p:sp>
      <p:cxnSp>
        <p:nvCxnSpPr>
          <p:cNvPr id="93" name="Straight Arrow Connector 92">
            <a:extLst>
              <a:ext uri="{FF2B5EF4-FFF2-40B4-BE49-F238E27FC236}">
                <a16:creationId xmlns:a16="http://schemas.microsoft.com/office/drawing/2014/main" id="{8C493F59-BB47-1686-0DD3-CB2683409172}"/>
              </a:ext>
            </a:extLst>
          </p:cNvPr>
          <p:cNvCxnSpPr>
            <a:cxnSpLocks/>
          </p:cNvCxnSpPr>
          <p:nvPr/>
        </p:nvCxnSpPr>
        <p:spPr>
          <a:xfrm flipH="1" flipV="1">
            <a:off x="2157928" y="4789267"/>
            <a:ext cx="531204" cy="508881"/>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91966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C83B-0FA9-FB3C-8AA6-CBF53D3F7B1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5B44579-F719-E8E7-2FB1-A64D9FB9CFAF}"/>
              </a:ext>
            </a:extLst>
          </p:cNvPr>
          <p:cNvSpPr>
            <a:spLocks noGrp="1"/>
          </p:cNvSpPr>
          <p:nvPr>
            <p:ph type="body" sz="quarter" idx="14"/>
          </p:nvPr>
        </p:nvSpPr>
        <p:spPr>
          <a:xfrm>
            <a:off x="184572" y="25506"/>
            <a:ext cx="8746086" cy="1386919"/>
          </a:xfrm>
        </p:spPr>
        <p:txBody>
          <a:bodyPr/>
          <a:lstStyle/>
          <a:p>
            <a:r>
              <a:rPr lang="en-US" sz="3000" dirty="0"/>
              <a:t>Project Approach - Balance</a:t>
            </a:r>
          </a:p>
        </p:txBody>
      </p:sp>
      <p:grpSp>
        <p:nvGrpSpPr>
          <p:cNvPr id="41" name="Group 40">
            <a:extLst>
              <a:ext uri="{FF2B5EF4-FFF2-40B4-BE49-F238E27FC236}">
                <a16:creationId xmlns:a16="http://schemas.microsoft.com/office/drawing/2014/main" id="{EFD36851-AC29-2B8E-E895-3FD1ED97C5E6}"/>
              </a:ext>
            </a:extLst>
          </p:cNvPr>
          <p:cNvGrpSpPr/>
          <p:nvPr/>
        </p:nvGrpSpPr>
        <p:grpSpPr>
          <a:xfrm>
            <a:off x="-148053" y="596991"/>
            <a:ext cx="9272354" cy="4487756"/>
            <a:chOff x="-148053" y="1018106"/>
            <a:chExt cx="9272354" cy="4487756"/>
          </a:xfrm>
        </p:grpSpPr>
        <p:grpSp>
          <p:nvGrpSpPr>
            <p:cNvPr id="12" name="Group 11">
              <a:extLst>
                <a:ext uri="{FF2B5EF4-FFF2-40B4-BE49-F238E27FC236}">
                  <a16:creationId xmlns:a16="http://schemas.microsoft.com/office/drawing/2014/main" id="{3B47C67F-F143-BF32-399A-1106BB585B95}"/>
                </a:ext>
              </a:extLst>
            </p:cNvPr>
            <p:cNvGrpSpPr/>
            <p:nvPr/>
          </p:nvGrpSpPr>
          <p:grpSpPr>
            <a:xfrm>
              <a:off x="-148053" y="1412425"/>
              <a:ext cx="9272354" cy="4093437"/>
              <a:chOff x="0" y="1412425"/>
              <a:chExt cx="9272354" cy="4093437"/>
            </a:xfrm>
          </p:grpSpPr>
          <p:pic>
            <p:nvPicPr>
              <p:cNvPr id="3" name="Picture 2">
                <a:extLst>
                  <a:ext uri="{FF2B5EF4-FFF2-40B4-BE49-F238E27FC236}">
                    <a16:creationId xmlns:a16="http://schemas.microsoft.com/office/drawing/2014/main" id="{5E38D2F7-E1E2-F812-3FC4-A0C270E780B8}"/>
                  </a:ext>
                </a:extLst>
              </p:cNvPr>
              <p:cNvPicPr>
                <a:picLocks noChangeAspect="1"/>
              </p:cNvPicPr>
              <p:nvPr/>
            </p:nvPicPr>
            <p:blipFill>
              <a:blip r:embed="rId3"/>
              <a:stretch>
                <a:fillRect/>
              </a:stretch>
            </p:blipFill>
            <p:spPr>
              <a:xfrm>
                <a:off x="0" y="1412425"/>
                <a:ext cx="9272354" cy="4093437"/>
              </a:xfrm>
              <a:prstGeom prst="rect">
                <a:avLst/>
              </a:prstGeom>
            </p:spPr>
          </p:pic>
          <p:sp>
            <p:nvSpPr>
              <p:cNvPr id="9" name="Rectangle 8">
                <a:extLst>
                  <a:ext uri="{FF2B5EF4-FFF2-40B4-BE49-F238E27FC236}">
                    <a16:creationId xmlns:a16="http://schemas.microsoft.com/office/drawing/2014/main" id="{7307C2BA-03AF-D75B-3CB3-F50D975FD2E0}"/>
                  </a:ext>
                </a:extLst>
              </p:cNvPr>
              <p:cNvSpPr/>
              <p:nvPr/>
            </p:nvSpPr>
            <p:spPr>
              <a:xfrm>
                <a:off x="7646126" y="2534194"/>
                <a:ext cx="1441814" cy="513806"/>
              </a:xfrm>
              <a:prstGeom prst="rect">
                <a:avLst/>
              </a:prstGeom>
              <a:solidFill>
                <a:schemeClr val="accent5">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FB4274-45BF-B17A-F1C9-8CC71E864240}"/>
                  </a:ext>
                </a:extLst>
              </p:cNvPr>
              <p:cNvSpPr/>
              <p:nvPr/>
            </p:nvSpPr>
            <p:spPr>
              <a:xfrm>
                <a:off x="831668" y="2542441"/>
                <a:ext cx="1441814" cy="513806"/>
              </a:xfrm>
              <a:prstGeom prst="rect">
                <a:avLst/>
              </a:prstGeom>
              <a:solidFill>
                <a:schemeClr val="accent5">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6C72F58A-0ECB-6A6C-3DEE-714AA816AC74}"/>
                </a:ext>
              </a:extLst>
            </p:cNvPr>
            <p:cNvSpPr/>
            <p:nvPr/>
          </p:nvSpPr>
          <p:spPr>
            <a:xfrm>
              <a:off x="436282" y="2964329"/>
              <a:ext cx="7064189" cy="549836"/>
            </a:xfrm>
            <a:custGeom>
              <a:avLst/>
              <a:gdLst>
                <a:gd name="connsiteX0" fmla="*/ 0 w 7064189"/>
                <a:gd name="connsiteY0" fmla="*/ 209177 h 549836"/>
                <a:gd name="connsiteX1" fmla="*/ 3197412 w 7064189"/>
                <a:gd name="connsiteY1" fmla="*/ 209177 h 549836"/>
                <a:gd name="connsiteX2" fmla="*/ 3579906 w 7064189"/>
                <a:gd name="connsiteY2" fmla="*/ 185271 h 549836"/>
                <a:gd name="connsiteX3" fmla="*/ 3932518 w 7064189"/>
                <a:gd name="connsiteY3" fmla="*/ 131483 h 549836"/>
                <a:gd name="connsiteX4" fmla="*/ 4398683 w 7064189"/>
                <a:gd name="connsiteY4" fmla="*/ 71718 h 549836"/>
                <a:gd name="connsiteX5" fmla="*/ 4637742 w 7064189"/>
                <a:gd name="connsiteY5" fmla="*/ 47812 h 549836"/>
                <a:gd name="connsiteX6" fmla="*/ 7058212 w 7064189"/>
                <a:gd name="connsiteY6" fmla="*/ 0 h 549836"/>
                <a:gd name="connsiteX7" fmla="*/ 7064189 w 7064189"/>
                <a:gd name="connsiteY7" fmla="*/ 107577 h 549836"/>
                <a:gd name="connsiteX8" fmla="*/ 5498353 w 7064189"/>
                <a:gd name="connsiteY8" fmla="*/ 268942 h 549836"/>
                <a:gd name="connsiteX9" fmla="*/ 5050118 w 7064189"/>
                <a:gd name="connsiteY9" fmla="*/ 310777 h 549836"/>
                <a:gd name="connsiteX10" fmla="*/ 4811059 w 7064189"/>
                <a:gd name="connsiteY10" fmla="*/ 352612 h 549836"/>
                <a:gd name="connsiteX11" fmla="*/ 4386730 w 7064189"/>
                <a:gd name="connsiteY11" fmla="*/ 448236 h 549836"/>
                <a:gd name="connsiteX12" fmla="*/ 4123765 w 7064189"/>
                <a:gd name="connsiteY12" fmla="*/ 478118 h 549836"/>
                <a:gd name="connsiteX13" fmla="*/ 3490259 w 7064189"/>
                <a:gd name="connsiteY13" fmla="*/ 537883 h 549836"/>
                <a:gd name="connsiteX14" fmla="*/ 3185459 w 7064189"/>
                <a:gd name="connsiteY14" fmla="*/ 549836 h 549836"/>
                <a:gd name="connsiteX15" fmla="*/ 0 w 7064189"/>
                <a:gd name="connsiteY15" fmla="*/ 549836 h 549836"/>
                <a:gd name="connsiteX16" fmla="*/ 0 w 7064189"/>
                <a:gd name="connsiteY16" fmla="*/ 209177 h 54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4189" h="549836">
                  <a:moveTo>
                    <a:pt x="0" y="209177"/>
                  </a:moveTo>
                  <a:lnTo>
                    <a:pt x="3197412" y="209177"/>
                  </a:lnTo>
                  <a:lnTo>
                    <a:pt x="3579906" y="185271"/>
                  </a:lnTo>
                  <a:lnTo>
                    <a:pt x="3932518" y="131483"/>
                  </a:lnTo>
                  <a:lnTo>
                    <a:pt x="4398683" y="71718"/>
                  </a:lnTo>
                  <a:lnTo>
                    <a:pt x="4637742" y="47812"/>
                  </a:lnTo>
                  <a:lnTo>
                    <a:pt x="7058212" y="0"/>
                  </a:lnTo>
                  <a:lnTo>
                    <a:pt x="7064189" y="107577"/>
                  </a:lnTo>
                  <a:lnTo>
                    <a:pt x="5498353" y="268942"/>
                  </a:lnTo>
                  <a:lnTo>
                    <a:pt x="5050118" y="310777"/>
                  </a:lnTo>
                  <a:lnTo>
                    <a:pt x="4811059" y="352612"/>
                  </a:lnTo>
                  <a:lnTo>
                    <a:pt x="4386730" y="448236"/>
                  </a:lnTo>
                  <a:lnTo>
                    <a:pt x="4123765" y="478118"/>
                  </a:lnTo>
                  <a:lnTo>
                    <a:pt x="3490259" y="537883"/>
                  </a:lnTo>
                  <a:lnTo>
                    <a:pt x="3185459" y="549836"/>
                  </a:lnTo>
                  <a:lnTo>
                    <a:pt x="0" y="549836"/>
                  </a:lnTo>
                  <a:lnTo>
                    <a:pt x="0" y="209177"/>
                  </a:lnTo>
                  <a:close/>
                </a:path>
              </a:pathLst>
            </a:custGeom>
            <a:solidFill>
              <a:srgbClr val="EC1CCE">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D629269-98FD-1632-CD52-4495D534AD78}"/>
                </a:ext>
              </a:extLst>
            </p:cNvPr>
            <p:cNvSpPr txBox="1"/>
            <p:nvPr/>
          </p:nvSpPr>
          <p:spPr>
            <a:xfrm>
              <a:off x="4367438" y="1018106"/>
              <a:ext cx="987406" cy="338554"/>
            </a:xfrm>
            <a:prstGeom prst="rect">
              <a:avLst/>
            </a:prstGeom>
            <a:solidFill>
              <a:schemeClr val="bg1"/>
            </a:solidFill>
            <a:ln>
              <a:noFill/>
            </a:ln>
          </p:spPr>
          <p:txBody>
            <a:bodyPr wrap="square" rtlCol="0">
              <a:spAutoFit/>
            </a:bodyPr>
            <a:lstStyle/>
            <a:p>
              <a:r>
                <a:rPr lang="en-US" sz="1600" b="1" dirty="0">
                  <a:solidFill>
                    <a:schemeClr val="accent1">
                      <a:lumMod val="75000"/>
                    </a:schemeClr>
                  </a:solidFill>
                </a:rPr>
                <a:t>Trusses</a:t>
              </a:r>
            </a:p>
          </p:txBody>
        </p:sp>
        <p:cxnSp>
          <p:nvCxnSpPr>
            <p:cNvPr id="30" name="Straight Arrow Connector 29">
              <a:extLst>
                <a:ext uri="{FF2B5EF4-FFF2-40B4-BE49-F238E27FC236}">
                  <a16:creationId xmlns:a16="http://schemas.microsoft.com/office/drawing/2014/main" id="{ED2D3B23-62E2-3552-CA20-4B2991D923B3}"/>
                </a:ext>
              </a:extLst>
            </p:cNvPr>
            <p:cNvCxnSpPr>
              <a:cxnSpLocks/>
              <a:stCxn id="20" idx="2"/>
            </p:cNvCxnSpPr>
            <p:nvPr/>
          </p:nvCxnSpPr>
          <p:spPr>
            <a:xfrm flipH="1">
              <a:off x="1916067" y="1356660"/>
              <a:ext cx="2945074" cy="1311848"/>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cxnSp>
          <p:nvCxnSpPr>
            <p:cNvPr id="32" name="Straight Arrow Connector 31">
              <a:extLst>
                <a:ext uri="{FF2B5EF4-FFF2-40B4-BE49-F238E27FC236}">
                  <a16:creationId xmlns:a16="http://schemas.microsoft.com/office/drawing/2014/main" id="{847D6700-19D3-D3BD-60E1-07D5D603742D}"/>
                </a:ext>
              </a:extLst>
            </p:cNvPr>
            <p:cNvCxnSpPr>
              <a:cxnSpLocks/>
              <a:stCxn id="20" idx="2"/>
            </p:cNvCxnSpPr>
            <p:nvPr/>
          </p:nvCxnSpPr>
          <p:spPr>
            <a:xfrm>
              <a:off x="4861141" y="1356660"/>
              <a:ext cx="2754848" cy="1372135"/>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cxnSp>
          <p:nvCxnSpPr>
            <p:cNvPr id="36" name="Straight Arrow Connector 35">
              <a:extLst>
                <a:ext uri="{FF2B5EF4-FFF2-40B4-BE49-F238E27FC236}">
                  <a16:creationId xmlns:a16="http://schemas.microsoft.com/office/drawing/2014/main" id="{A387E38A-5F33-FCF2-C280-ECB586692297}"/>
                </a:ext>
              </a:extLst>
            </p:cNvPr>
            <p:cNvCxnSpPr>
              <a:cxnSpLocks/>
            </p:cNvCxnSpPr>
            <p:nvPr/>
          </p:nvCxnSpPr>
          <p:spPr>
            <a:xfrm flipH="1" flipV="1">
              <a:off x="3957867" y="3283947"/>
              <a:ext cx="530257" cy="1402116"/>
            </a:xfrm>
            <a:prstGeom prst="straightConnector1">
              <a:avLst/>
            </a:prstGeom>
            <a:ln w="31750">
              <a:solidFill>
                <a:schemeClr val="accent1">
                  <a:lumMod val="75000"/>
                </a:schemeClr>
              </a:solidFill>
              <a:tailEnd type="oval"/>
            </a:ln>
          </p:spPr>
          <p:style>
            <a:lnRef idx="1">
              <a:schemeClr val="accent5"/>
            </a:lnRef>
            <a:fillRef idx="0">
              <a:schemeClr val="accent5"/>
            </a:fillRef>
            <a:effectRef idx="0">
              <a:schemeClr val="accent5"/>
            </a:effectRef>
            <a:fontRef idx="minor">
              <a:schemeClr val="tx1"/>
            </a:fontRef>
          </p:style>
        </p:cxnSp>
        <p:sp>
          <p:nvSpPr>
            <p:cNvPr id="38" name="TextBox 37">
              <a:extLst>
                <a:ext uri="{FF2B5EF4-FFF2-40B4-BE49-F238E27FC236}">
                  <a16:creationId xmlns:a16="http://schemas.microsoft.com/office/drawing/2014/main" id="{49CDFA91-C184-195F-65F5-4BF1757F60EC}"/>
                </a:ext>
              </a:extLst>
            </p:cNvPr>
            <p:cNvSpPr txBox="1"/>
            <p:nvPr/>
          </p:nvSpPr>
          <p:spPr>
            <a:xfrm>
              <a:off x="4222995" y="4653751"/>
              <a:ext cx="1503602" cy="338554"/>
            </a:xfrm>
            <a:prstGeom prst="rect">
              <a:avLst/>
            </a:prstGeom>
            <a:solidFill>
              <a:schemeClr val="bg1"/>
            </a:solidFill>
            <a:ln>
              <a:noFill/>
            </a:ln>
          </p:spPr>
          <p:txBody>
            <a:bodyPr wrap="square" rtlCol="0">
              <a:spAutoFit/>
            </a:bodyPr>
            <a:lstStyle/>
            <a:p>
              <a:r>
                <a:rPr lang="en-US" sz="1600" b="1" dirty="0">
                  <a:solidFill>
                    <a:schemeClr val="accent1">
                      <a:lumMod val="75000"/>
                    </a:schemeClr>
                  </a:solidFill>
                </a:rPr>
                <a:t>NB new bridge</a:t>
              </a:r>
            </a:p>
          </p:txBody>
        </p:sp>
      </p:grpSp>
      <p:pic>
        <p:nvPicPr>
          <p:cNvPr id="47" name="Picture 46">
            <a:extLst>
              <a:ext uri="{FF2B5EF4-FFF2-40B4-BE49-F238E27FC236}">
                <a16:creationId xmlns:a16="http://schemas.microsoft.com/office/drawing/2014/main" id="{97E1F762-B07B-10E8-FAB5-F38F786565AD}"/>
              </a:ext>
            </a:extLst>
          </p:cNvPr>
          <p:cNvPicPr>
            <a:picLocks noChangeAspect="1"/>
          </p:cNvPicPr>
          <p:nvPr/>
        </p:nvPicPr>
        <p:blipFill>
          <a:blip r:embed="rId4"/>
          <a:stretch>
            <a:fillRect/>
          </a:stretch>
        </p:blipFill>
        <p:spPr>
          <a:xfrm>
            <a:off x="22097" y="4583863"/>
            <a:ext cx="7439880" cy="2083486"/>
          </a:xfrm>
          <a:prstGeom prst="rect">
            <a:avLst/>
          </a:prstGeom>
          <a:ln w="31750">
            <a:solidFill>
              <a:schemeClr val="accent1">
                <a:lumMod val="75000"/>
              </a:schemeClr>
            </a:solidFill>
          </a:ln>
        </p:spPr>
      </p:pic>
      <p:sp>
        <p:nvSpPr>
          <p:cNvPr id="48" name="TextBox 47">
            <a:extLst>
              <a:ext uri="{FF2B5EF4-FFF2-40B4-BE49-F238E27FC236}">
                <a16:creationId xmlns:a16="http://schemas.microsoft.com/office/drawing/2014/main" id="{3B6529FB-C182-7995-3863-D40535EEE8B6}"/>
              </a:ext>
            </a:extLst>
          </p:cNvPr>
          <p:cNvSpPr txBox="1"/>
          <p:nvPr/>
        </p:nvSpPr>
        <p:spPr>
          <a:xfrm>
            <a:off x="543720" y="6355842"/>
            <a:ext cx="2625068" cy="307777"/>
          </a:xfrm>
          <a:prstGeom prst="rect">
            <a:avLst/>
          </a:prstGeom>
          <a:solidFill>
            <a:schemeClr val="bg1"/>
          </a:solidFill>
          <a:ln>
            <a:noFill/>
          </a:ln>
        </p:spPr>
        <p:txBody>
          <a:bodyPr wrap="square" rtlCol="0">
            <a:spAutoFit/>
          </a:bodyPr>
          <a:lstStyle/>
          <a:p>
            <a:r>
              <a:rPr lang="en-US" sz="1400" b="1" dirty="0">
                <a:solidFill>
                  <a:schemeClr val="accent1">
                    <a:lumMod val="75000"/>
                  </a:schemeClr>
                </a:solidFill>
              </a:rPr>
              <a:t>PROPOSED SB TRUSS (EXISTING)</a:t>
            </a:r>
          </a:p>
        </p:txBody>
      </p:sp>
      <p:sp>
        <p:nvSpPr>
          <p:cNvPr id="50" name="TextBox 49">
            <a:extLst>
              <a:ext uri="{FF2B5EF4-FFF2-40B4-BE49-F238E27FC236}">
                <a16:creationId xmlns:a16="http://schemas.microsoft.com/office/drawing/2014/main" id="{AFAD08EE-E463-0B1A-53AD-3EBA067D6A3F}"/>
              </a:ext>
            </a:extLst>
          </p:cNvPr>
          <p:cNvSpPr txBox="1"/>
          <p:nvPr/>
        </p:nvSpPr>
        <p:spPr>
          <a:xfrm>
            <a:off x="4358927" y="6338729"/>
            <a:ext cx="2873207" cy="338554"/>
          </a:xfrm>
          <a:prstGeom prst="rect">
            <a:avLst/>
          </a:prstGeom>
          <a:solidFill>
            <a:schemeClr val="bg1"/>
          </a:solidFill>
          <a:ln>
            <a:noFill/>
          </a:ln>
        </p:spPr>
        <p:txBody>
          <a:bodyPr wrap="square" rtlCol="0">
            <a:spAutoFit/>
          </a:bodyPr>
          <a:lstStyle/>
          <a:p>
            <a:r>
              <a:rPr lang="en-US" sz="1600" b="1" dirty="0">
                <a:solidFill>
                  <a:schemeClr val="accent1">
                    <a:lumMod val="75000"/>
                  </a:schemeClr>
                </a:solidFill>
              </a:rPr>
              <a:t>PROPOSED NB   BRIDGE (NEW)</a:t>
            </a:r>
          </a:p>
        </p:txBody>
      </p:sp>
      <p:pic>
        <p:nvPicPr>
          <p:cNvPr id="7" name="Picture 6">
            <a:extLst>
              <a:ext uri="{FF2B5EF4-FFF2-40B4-BE49-F238E27FC236}">
                <a16:creationId xmlns:a16="http://schemas.microsoft.com/office/drawing/2014/main" id="{81A26AB5-5242-2A9C-AEA6-325AEFE2EF35}"/>
              </a:ext>
            </a:extLst>
          </p:cNvPr>
          <p:cNvPicPr>
            <a:picLocks noChangeAspect="1"/>
          </p:cNvPicPr>
          <p:nvPr/>
        </p:nvPicPr>
        <p:blipFill>
          <a:blip r:embed="rId5">
            <a:extLst>
              <a:ext uri="{28A0092B-C50C-407E-A947-70E740481C1C}">
                <a14:useLocalDpi xmlns:a14="http://schemas.microsoft.com/office/drawing/2010/main" val="0"/>
              </a:ext>
            </a:extLst>
          </a:blip>
          <a:srcRect t="61087"/>
          <a:stretch>
            <a:fillRect/>
          </a:stretch>
        </p:blipFill>
        <p:spPr>
          <a:xfrm>
            <a:off x="-148053" y="4264948"/>
            <a:ext cx="9609465" cy="2593052"/>
          </a:xfrm>
          <a:prstGeom prst="rect">
            <a:avLst/>
          </a:prstGeom>
          <a:ln w="34925">
            <a:solidFill>
              <a:schemeClr val="accent1"/>
            </a:solidFill>
          </a:ln>
        </p:spPr>
      </p:pic>
    </p:spTree>
    <p:extLst>
      <p:ext uri="{BB962C8B-B14F-4D97-AF65-F5344CB8AC3E}">
        <p14:creationId xmlns:p14="http://schemas.microsoft.com/office/powerpoint/2010/main" val="46826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C2856-780B-AC1B-DD21-BFE785A83F2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6CAE53D-0B34-D6F3-740D-5F8D6FF8FAA2}"/>
              </a:ext>
            </a:extLst>
          </p:cNvPr>
          <p:cNvSpPr>
            <a:spLocks noGrp="1"/>
          </p:cNvSpPr>
          <p:nvPr>
            <p:ph type="body" sz="quarter" idx="14"/>
          </p:nvPr>
        </p:nvSpPr>
        <p:spPr>
          <a:xfrm>
            <a:off x="184572" y="25506"/>
            <a:ext cx="8746086" cy="1386919"/>
          </a:xfrm>
        </p:spPr>
        <p:txBody>
          <a:bodyPr/>
          <a:lstStyle/>
          <a:p>
            <a:r>
              <a:rPr lang="en-US" sz="3000" dirty="0"/>
              <a:t>Project approach - balance</a:t>
            </a:r>
          </a:p>
        </p:txBody>
      </p:sp>
      <p:sp>
        <p:nvSpPr>
          <p:cNvPr id="7" name="Content Placeholder 6">
            <a:extLst>
              <a:ext uri="{FF2B5EF4-FFF2-40B4-BE49-F238E27FC236}">
                <a16:creationId xmlns:a16="http://schemas.microsoft.com/office/drawing/2014/main" id="{4A16EA93-2BBC-5036-5547-A72CE2823ABF}"/>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CF0ED8F1-3EC7-3F46-FA49-CD78816F49BE}"/>
              </a:ext>
            </a:extLst>
          </p:cNvPr>
          <p:cNvSpPr txBox="1">
            <a:spLocks/>
          </p:cNvSpPr>
          <p:nvPr/>
        </p:nvSpPr>
        <p:spPr>
          <a:xfrm>
            <a:off x="418787" y="838344"/>
            <a:ext cx="8484581" cy="1633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 NB bridge will tie in near original River St. Ramp</a:t>
            </a:r>
          </a:p>
        </p:txBody>
      </p:sp>
      <p:grpSp>
        <p:nvGrpSpPr>
          <p:cNvPr id="20" name="Group 19">
            <a:extLst>
              <a:ext uri="{FF2B5EF4-FFF2-40B4-BE49-F238E27FC236}">
                <a16:creationId xmlns:a16="http://schemas.microsoft.com/office/drawing/2014/main" id="{97AD1367-B600-5421-4E37-B772177E56A8}"/>
              </a:ext>
            </a:extLst>
          </p:cNvPr>
          <p:cNvGrpSpPr/>
          <p:nvPr/>
        </p:nvGrpSpPr>
        <p:grpSpPr>
          <a:xfrm>
            <a:off x="4181476" y="4172238"/>
            <a:ext cx="4962524" cy="2685762"/>
            <a:chOff x="4181476" y="4172238"/>
            <a:chExt cx="4962524" cy="2685762"/>
          </a:xfrm>
        </p:grpSpPr>
        <p:pic>
          <p:nvPicPr>
            <p:cNvPr id="9" name="Picture 8" descr="An aerial view of a city&#10;&#10;AI-generated content may be incorrect.">
              <a:extLst>
                <a:ext uri="{FF2B5EF4-FFF2-40B4-BE49-F238E27FC236}">
                  <a16:creationId xmlns:a16="http://schemas.microsoft.com/office/drawing/2014/main" id="{A54F2BFF-5C73-7295-D556-6A99C5144A1E}"/>
                </a:ext>
              </a:extLst>
            </p:cNvPr>
            <p:cNvPicPr>
              <a:picLocks noChangeAspect="1"/>
            </p:cNvPicPr>
            <p:nvPr/>
          </p:nvPicPr>
          <p:blipFill>
            <a:blip r:embed="rId3">
              <a:extLst>
                <a:ext uri="{28A0092B-C50C-407E-A947-70E740481C1C}">
                  <a14:useLocalDpi xmlns:a14="http://schemas.microsoft.com/office/drawing/2010/main" val="0"/>
                </a:ext>
              </a:extLst>
            </a:blip>
            <a:srcRect l="15899" t="34853" r="56971" b="48008"/>
            <a:stretch/>
          </p:blipFill>
          <p:spPr>
            <a:xfrm>
              <a:off x="4181476" y="4172238"/>
              <a:ext cx="4962524" cy="2685762"/>
            </a:xfrm>
            <a:prstGeom prst="rect">
              <a:avLst/>
            </a:prstGeom>
          </p:spPr>
        </p:pic>
        <p:sp>
          <p:nvSpPr>
            <p:cNvPr id="10" name="TextBox 9">
              <a:extLst>
                <a:ext uri="{FF2B5EF4-FFF2-40B4-BE49-F238E27FC236}">
                  <a16:creationId xmlns:a16="http://schemas.microsoft.com/office/drawing/2014/main" id="{2BC84164-A6C4-B8E0-61C6-A5F51CB236C2}"/>
                </a:ext>
              </a:extLst>
            </p:cNvPr>
            <p:cNvSpPr txBox="1"/>
            <p:nvPr/>
          </p:nvSpPr>
          <p:spPr>
            <a:xfrm>
              <a:off x="5161785" y="6472289"/>
              <a:ext cx="3982215" cy="369332"/>
            </a:xfrm>
            <a:prstGeom prst="rect">
              <a:avLst/>
            </a:prstGeom>
            <a:noFill/>
          </p:spPr>
          <p:txBody>
            <a:bodyPr wrap="square" rtlCol="0">
              <a:spAutoFit/>
            </a:bodyPr>
            <a:lstStyle/>
            <a:p>
              <a:r>
                <a:rPr lang="en-US" b="1" dirty="0">
                  <a:solidFill>
                    <a:schemeClr val="bg1"/>
                  </a:solidFill>
                </a:rPr>
                <a:t>Original Hill to Hill Bridge looking North</a:t>
              </a:r>
            </a:p>
          </p:txBody>
        </p:sp>
        <p:sp>
          <p:nvSpPr>
            <p:cNvPr id="8" name="TextBox 7">
              <a:extLst>
                <a:ext uri="{FF2B5EF4-FFF2-40B4-BE49-F238E27FC236}">
                  <a16:creationId xmlns:a16="http://schemas.microsoft.com/office/drawing/2014/main" id="{09AA47B9-41EC-4E18-FFCF-BCF9E1E52EDE}"/>
                </a:ext>
              </a:extLst>
            </p:cNvPr>
            <p:cNvSpPr txBox="1"/>
            <p:nvPr/>
          </p:nvSpPr>
          <p:spPr>
            <a:xfrm>
              <a:off x="5350184" y="4230816"/>
              <a:ext cx="2449000" cy="400110"/>
            </a:xfrm>
            <a:prstGeom prst="rect">
              <a:avLst/>
            </a:prstGeom>
            <a:noFill/>
            <a:ln>
              <a:noFill/>
            </a:ln>
          </p:spPr>
          <p:txBody>
            <a:bodyPr wrap="square" rtlCol="0">
              <a:spAutoFit/>
            </a:bodyPr>
            <a:lstStyle/>
            <a:p>
              <a:r>
                <a:rPr lang="en-US" sz="2000" b="1" dirty="0">
                  <a:solidFill>
                    <a:schemeClr val="bg1"/>
                  </a:solidFill>
                </a:rPr>
                <a:t>North Hudson Truss</a:t>
              </a:r>
            </a:p>
          </p:txBody>
        </p:sp>
        <p:cxnSp>
          <p:nvCxnSpPr>
            <p:cNvPr id="11" name="Straight Arrow Connector 10">
              <a:extLst>
                <a:ext uri="{FF2B5EF4-FFF2-40B4-BE49-F238E27FC236}">
                  <a16:creationId xmlns:a16="http://schemas.microsoft.com/office/drawing/2014/main" id="{CF8E159D-6E45-B4A1-AEE3-B17F1509B5D3}"/>
                </a:ext>
              </a:extLst>
            </p:cNvPr>
            <p:cNvCxnSpPr>
              <a:cxnSpLocks/>
            </p:cNvCxnSpPr>
            <p:nvPr/>
          </p:nvCxnSpPr>
          <p:spPr>
            <a:xfrm>
              <a:off x="7544560" y="4578569"/>
              <a:ext cx="528177" cy="135991"/>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grpSp>
      <p:grpSp>
        <p:nvGrpSpPr>
          <p:cNvPr id="19" name="Group 18">
            <a:extLst>
              <a:ext uri="{FF2B5EF4-FFF2-40B4-BE49-F238E27FC236}">
                <a16:creationId xmlns:a16="http://schemas.microsoft.com/office/drawing/2014/main" id="{A6D05BF1-C1DD-AABA-310E-85E8A82F1A85}"/>
              </a:ext>
            </a:extLst>
          </p:cNvPr>
          <p:cNvGrpSpPr/>
          <p:nvPr/>
        </p:nvGrpSpPr>
        <p:grpSpPr>
          <a:xfrm>
            <a:off x="24469" y="1793852"/>
            <a:ext cx="4886825" cy="2702925"/>
            <a:chOff x="4228405" y="4141546"/>
            <a:chExt cx="4886825" cy="2702925"/>
          </a:xfrm>
        </p:grpSpPr>
        <p:pic>
          <p:nvPicPr>
            <p:cNvPr id="4" name="Picture 3" descr="A bridge over water with grass and trees&#10;&#10;AI-generated content may be incorrect.">
              <a:extLst>
                <a:ext uri="{FF2B5EF4-FFF2-40B4-BE49-F238E27FC236}">
                  <a16:creationId xmlns:a16="http://schemas.microsoft.com/office/drawing/2014/main" id="{F7FFEF69-8B2D-2052-746F-7C84A19D7DCA}"/>
                </a:ext>
              </a:extLst>
            </p:cNvPr>
            <p:cNvPicPr>
              <a:picLocks noChangeAspect="1"/>
            </p:cNvPicPr>
            <p:nvPr/>
          </p:nvPicPr>
          <p:blipFill>
            <a:blip r:embed="rId4">
              <a:extLst>
                <a:ext uri="{28A0092B-C50C-407E-A947-70E740481C1C}">
                  <a14:useLocalDpi xmlns:a14="http://schemas.microsoft.com/office/drawing/2010/main" val="0"/>
                </a:ext>
              </a:extLst>
            </a:blip>
            <a:srcRect l="22964" t="32777" r="28184" b="31425"/>
            <a:stretch/>
          </p:blipFill>
          <p:spPr>
            <a:xfrm>
              <a:off x="4228405" y="4150128"/>
              <a:ext cx="4886825" cy="2685761"/>
            </a:xfrm>
            <a:prstGeom prst="rect">
              <a:avLst/>
            </a:prstGeom>
          </p:spPr>
        </p:pic>
        <p:sp>
          <p:nvSpPr>
            <p:cNvPr id="5" name="TextBox 4">
              <a:extLst>
                <a:ext uri="{FF2B5EF4-FFF2-40B4-BE49-F238E27FC236}">
                  <a16:creationId xmlns:a16="http://schemas.microsoft.com/office/drawing/2014/main" id="{220D6040-F03C-3D86-10A0-EA9744A3A8C2}"/>
                </a:ext>
              </a:extLst>
            </p:cNvPr>
            <p:cNvSpPr txBox="1"/>
            <p:nvPr/>
          </p:nvSpPr>
          <p:spPr>
            <a:xfrm>
              <a:off x="4228405" y="6475139"/>
              <a:ext cx="3982215" cy="369332"/>
            </a:xfrm>
            <a:prstGeom prst="rect">
              <a:avLst/>
            </a:prstGeom>
            <a:noFill/>
          </p:spPr>
          <p:txBody>
            <a:bodyPr wrap="square" rtlCol="0">
              <a:spAutoFit/>
            </a:bodyPr>
            <a:lstStyle/>
            <a:p>
              <a:r>
                <a:rPr lang="en-US" b="1" dirty="0">
                  <a:solidFill>
                    <a:schemeClr val="bg1"/>
                  </a:solidFill>
                </a:rPr>
                <a:t>Current Hill Bridge looking North</a:t>
              </a:r>
            </a:p>
          </p:txBody>
        </p:sp>
        <p:sp>
          <p:nvSpPr>
            <p:cNvPr id="13" name="TextBox 12">
              <a:extLst>
                <a:ext uri="{FF2B5EF4-FFF2-40B4-BE49-F238E27FC236}">
                  <a16:creationId xmlns:a16="http://schemas.microsoft.com/office/drawing/2014/main" id="{08DDB699-7C20-4F23-BFB8-43D4D55BCF13}"/>
                </a:ext>
              </a:extLst>
            </p:cNvPr>
            <p:cNvSpPr txBox="1"/>
            <p:nvPr/>
          </p:nvSpPr>
          <p:spPr>
            <a:xfrm>
              <a:off x="6219512" y="4141546"/>
              <a:ext cx="2449000" cy="400110"/>
            </a:xfrm>
            <a:prstGeom prst="rect">
              <a:avLst/>
            </a:prstGeom>
            <a:noFill/>
            <a:ln>
              <a:noFill/>
            </a:ln>
          </p:spPr>
          <p:txBody>
            <a:bodyPr wrap="square" rtlCol="0">
              <a:spAutoFit/>
            </a:bodyPr>
            <a:lstStyle/>
            <a:p>
              <a:r>
                <a:rPr lang="en-US" sz="2000" b="1" dirty="0">
                  <a:solidFill>
                    <a:schemeClr val="bg1"/>
                  </a:solidFill>
                </a:rPr>
                <a:t>North </a:t>
              </a:r>
              <a:r>
                <a:rPr lang="en-US" sz="2000" b="1" dirty="0" err="1">
                  <a:solidFill>
                    <a:schemeClr val="bg1"/>
                  </a:solidFill>
                </a:rPr>
                <a:t>HudsonTruss</a:t>
              </a:r>
              <a:endParaRPr lang="en-US" sz="2000" b="1" dirty="0">
                <a:solidFill>
                  <a:schemeClr val="bg1"/>
                </a:solidFill>
              </a:endParaRPr>
            </a:p>
          </p:txBody>
        </p:sp>
        <p:cxnSp>
          <p:nvCxnSpPr>
            <p:cNvPr id="14" name="Straight Arrow Connector 13">
              <a:extLst>
                <a:ext uri="{FF2B5EF4-FFF2-40B4-BE49-F238E27FC236}">
                  <a16:creationId xmlns:a16="http://schemas.microsoft.com/office/drawing/2014/main" id="{E441D374-932D-3C63-091B-C4EC8A50B0EE}"/>
                </a:ext>
              </a:extLst>
            </p:cNvPr>
            <p:cNvCxnSpPr>
              <a:cxnSpLocks/>
            </p:cNvCxnSpPr>
            <p:nvPr/>
          </p:nvCxnSpPr>
          <p:spPr>
            <a:xfrm>
              <a:off x="7667625" y="4500889"/>
              <a:ext cx="498682" cy="395819"/>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grpSp>
      <p:pic>
        <p:nvPicPr>
          <p:cNvPr id="17" name="Picture 16">
            <a:extLst>
              <a:ext uri="{FF2B5EF4-FFF2-40B4-BE49-F238E27FC236}">
                <a16:creationId xmlns:a16="http://schemas.microsoft.com/office/drawing/2014/main" id="{A88A0060-36D4-66E5-09A2-5D1EE69CC7A6}"/>
              </a:ext>
            </a:extLst>
          </p:cNvPr>
          <p:cNvPicPr>
            <a:picLocks noChangeAspect="1"/>
          </p:cNvPicPr>
          <p:nvPr/>
        </p:nvPicPr>
        <p:blipFill>
          <a:blip r:embed="rId5"/>
          <a:stretch>
            <a:fillRect/>
          </a:stretch>
        </p:blipFill>
        <p:spPr>
          <a:xfrm>
            <a:off x="-1" y="4624023"/>
            <a:ext cx="4886825" cy="2233977"/>
          </a:xfrm>
          <a:prstGeom prst="rect">
            <a:avLst/>
          </a:prstGeom>
          <a:ln w="38100">
            <a:solidFill>
              <a:schemeClr val="accent1"/>
            </a:solidFill>
          </a:ln>
        </p:spPr>
      </p:pic>
      <p:sp>
        <p:nvSpPr>
          <p:cNvPr id="21" name="TextBox 20">
            <a:extLst>
              <a:ext uri="{FF2B5EF4-FFF2-40B4-BE49-F238E27FC236}">
                <a16:creationId xmlns:a16="http://schemas.microsoft.com/office/drawing/2014/main" id="{30135223-CE4B-0C77-1D75-50AF64414560}"/>
              </a:ext>
            </a:extLst>
          </p:cNvPr>
          <p:cNvSpPr txBox="1"/>
          <p:nvPr/>
        </p:nvSpPr>
        <p:spPr>
          <a:xfrm>
            <a:off x="988928" y="4713449"/>
            <a:ext cx="2449000" cy="400110"/>
          </a:xfrm>
          <a:prstGeom prst="rect">
            <a:avLst/>
          </a:prstGeom>
          <a:noFill/>
          <a:ln>
            <a:noFill/>
          </a:ln>
        </p:spPr>
        <p:txBody>
          <a:bodyPr wrap="square" rtlCol="0">
            <a:spAutoFit/>
          </a:bodyPr>
          <a:lstStyle/>
          <a:p>
            <a:r>
              <a:rPr lang="en-US" sz="2000" b="1" dirty="0">
                <a:solidFill>
                  <a:schemeClr val="accent1"/>
                </a:solidFill>
              </a:rPr>
              <a:t>North Hudson Truss</a:t>
            </a:r>
          </a:p>
        </p:txBody>
      </p:sp>
      <p:cxnSp>
        <p:nvCxnSpPr>
          <p:cNvPr id="22" name="Straight Arrow Connector 21">
            <a:extLst>
              <a:ext uri="{FF2B5EF4-FFF2-40B4-BE49-F238E27FC236}">
                <a16:creationId xmlns:a16="http://schemas.microsoft.com/office/drawing/2014/main" id="{C2BCB570-390E-8390-9251-919A3139AB84}"/>
              </a:ext>
            </a:extLst>
          </p:cNvPr>
          <p:cNvCxnSpPr>
            <a:cxnSpLocks/>
          </p:cNvCxnSpPr>
          <p:nvPr/>
        </p:nvCxnSpPr>
        <p:spPr>
          <a:xfrm>
            <a:off x="3272258" y="4953830"/>
            <a:ext cx="498682" cy="395819"/>
          </a:xfrm>
          <a:prstGeom prst="straightConnector1">
            <a:avLst/>
          </a:prstGeom>
          <a:ln w="38100">
            <a:solidFill>
              <a:schemeClr val="accent1"/>
            </a:solidFill>
            <a:tailEnd type="ova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18678656-0603-4560-F335-8431C2B50317}"/>
              </a:ext>
            </a:extLst>
          </p:cNvPr>
          <p:cNvSpPr txBox="1"/>
          <p:nvPr/>
        </p:nvSpPr>
        <p:spPr>
          <a:xfrm>
            <a:off x="1758962" y="6298462"/>
            <a:ext cx="2449000" cy="400110"/>
          </a:xfrm>
          <a:prstGeom prst="rect">
            <a:avLst/>
          </a:prstGeom>
          <a:noFill/>
          <a:ln>
            <a:noFill/>
          </a:ln>
        </p:spPr>
        <p:txBody>
          <a:bodyPr wrap="square" rtlCol="0">
            <a:spAutoFit/>
          </a:bodyPr>
          <a:lstStyle/>
          <a:p>
            <a:r>
              <a:rPr lang="en-US" sz="2000" b="1" dirty="0">
                <a:solidFill>
                  <a:schemeClr val="accent1"/>
                </a:solidFill>
              </a:rPr>
              <a:t>New NB Bridge</a:t>
            </a:r>
          </a:p>
        </p:txBody>
      </p:sp>
      <p:cxnSp>
        <p:nvCxnSpPr>
          <p:cNvPr id="24" name="Straight Arrow Connector 23">
            <a:extLst>
              <a:ext uri="{FF2B5EF4-FFF2-40B4-BE49-F238E27FC236}">
                <a16:creationId xmlns:a16="http://schemas.microsoft.com/office/drawing/2014/main" id="{3D7C2445-E803-514B-99B4-B3C848D78161}"/>
              </a:ext>
            </a:extLst>
          </p:cNvPr>
          <p:cNvCxnSpPr>
            <a:cxnSpLocks/>
          </p:cNvCxnSpPr>
          <p:nvPr/>
        </p:nvCxnSpPr>
        <p:spPr>
          <a:xfrm flipH="1" flipV="1">
            <a:off x="1174868" y="6149146"/>
            <a:ext cx="610580" cy="413119"/>
          </a:xfrm>
          <a:prstGeom prst="straightConnector1">
            <a:avLst/>
          </a:prstGeom>
          <a:ln w="38100">
            <a:solidFill>
              <a:schemeClr val="accent1"/>
            </a:solidFil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11120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5B080-CA06-92DD-EE0D-526A9C9D098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79E8DE9-156C-B9A5-D070-74267E6812EF}"/>
              </a:ext>
            </a:extLst>
          </p:cNvPr>
          <p:cNvSpPr>
            <a:spLocks noGrp="1"/>
          </p:cNvSpPr>
          <p:nvPr>
            <p:ph type="body" sz="quarter" idx="14"/>
          </p:nvPr>
        </p:nvSpPr>
        <p:spPr>
          <a:xfrm>
            <a:off x="184572" y="25506"/>
            <a:ext cx="8746086" cy="1386919"/>
          </a:xfrm>
        </p:spPr>
        <p:txBody>
          <a:bodyPr/>
          <a:lstStyle/>
          <a:p>
            <a:r>
              <a:rPr lang="en-US" sz="3000" dirty="0"/>
              <a:t>PROJECT APPROACH - Section 408</a:t>
            </a:r>
          </a:p>
        </p:txBody>
      </p:sp>
      <p:sp>
        <p:nvSpPr>
          <p:cNvPr id="7" name="Content Placeholder 6">
            <a:extLst>
              <a:ext uri="{FF2B5EF4-FFF2-40B4-BE49-F238E27FC236}">
                <a16:creationId xmlns:a16="http://schemas.microsoft.com/office/drawing/2014/main" id="{FD0CDADB-4AA7-03F3-FFEF-F2B4B6FE0413}"/>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2A0874A1-7C07-8566-2E5E-075DD2AD4184}"/>
              </a:ext>
            </a:extLst>
          </p:cNvPr>
          <p:cNvSpPr txBox="1">
            <a:spLocks/>
          </p:cNvSpPr>
          <p:nvPr/>
        </p:nvSpPr>
        <p:spPr>
          <a:xfrm>
            <a:off x="418788" y="838344"/>
            <a:ext cx="3582456" cy="231774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Circa 1960 Levee Impacts</a:t>
            </a:r>
          </a:p>
          <a:p>
            <a:pPr lvl="1"/>
            <a:r>
              <a:rPr lang="en-US" dirty="0"/>
              <a:t>Pier 3 EB</a:t>
            </a:r>
          </a:p>
          <a:p>
            <a:pPr lvl="1"/>
            <a:r>
              <a:rPr lang="en-US" dirty="0"/>
              <a:t>Abutment</a:t>
            </a:r>
          </a:p>
          <a:p>
            <a:r>
              <a:rPr lang="en-US" dirty="0"/>
              <a:t>Requires COE              Section 408 Permit</a:t>
            </a:r>
          </a:p>
          <a:p>
            <a:pPr lvl="1"/>
            <a:r>
              <a:rPr lang="en-US" dirty="0"/>
              <a:t>Impervious construction details</a:t>
            </a:r>
          </a:p>
          <a:p>
            <a:pPr lvl="1"/>
            <a:r>
              <a:rPr lang="en-US" dirty="0"/>
              <a:t>Risk assessment during construction and post construction</a:t>
            </a:r>
          </a:p>
        </p:txBody>
      </p:sp>
      <p:pic>
        <p:nvPicPr>
          <p:cNvPr id="25" name="Picture 24" descr="A bridge over a river&#10;&#10;AI-generated content may be incorrect.">
            <a:extLst>
              <a:ext uri="{FF2B5EF4-FFF2-40B4-BE49-F238E27FC236}">
                <a16:creationId xmlns:a16="http://schemas.microsoft.com/office/drawing/2014/main" id="{FE7481CD-E034-0C87-2D46-D21D63630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458" y="631861"/>
            <a:ext cx="4902125" cy="3676594"/>
          </a:xfrm>
          <a:prstGeom prst="rect">
            <a:avLst/>
          </a:prstGeom>
        </p:spPr>
      </p:pic>
      <p:grpSp>
        <p:nvGrpSpPr>
          <p:cNvPr id="38" name="Group 37">
            <a:extLst>
              <a:ext uri="{FF2B5EF4-FFF2-40B4-BE49-F238E27FC236}">
                <a16:creationId xmlns:a16="http://schemas.microsoft.com/office/drawing/2014/main" id="{44D019FF-5056-1E28-8064-B33867795CF8}"/>
              </a:ext>
            </a:extLst>
          </p:cNvPr>
          <p:cNvGrpSpPr/>
          <p:nvPr/>
        </p:nvGrpSpPr>
        <p:grpSpPr>
          <a:xfrm>
            <a:off x="0" y="3695700"/>
            <a:ext cx="6915150" cy="3162300"/>
            <a:chOff x="2228850" y="3731557"/>
            <a:chExt cx="6915150" cy="3162300"/>
          </a:xfrm>
        </p:grpSpPr>
        <p:pic>
          <p:nvPicPr>
            <p:cNvPr id="29" name="Picture 28">
              <a:extLst>
                <a:ext uri="{FF2B5EF4-FFF2-40B4-BE49-F238E27FC236}">
                  <a16:creationId xmlns:a16="http://schemas.microsoft.com/office/drawing/2014/main" id="{ED25BC9C-92AD-6926-53C9-7185C9A511C0}"/>
                </a:ext>
              </a:extLst>
            </p:cNvPr>
            <p:cNvPicPr>
              <a:picLocks noChangeAspect="1"/>
            </p:cNvPicPr>
            <p:nvPr/>
          </p:nvPicPr>
          <p:blipFill>
            <a:blip r:embed="rId4"/>
            <a:stretch>
              <a:fillRect/>
            </a:stretch>
          </p:blipFill>
          <p:spPr>
            <a:xfrm>
              <a:off x="2228850" y="3731557"/>
              <a:ext cx="6915150" cy="3162300"/>
            </a:xfrm>
            <a:prstGeom prst="rect">
              <a:avLst/>
            </a:prstGeom>
            <a:ln w="41275">
              <a:solidFill>
                <a:schemeClr val="accent1"/>
              </a:solidFill>
            </a:ln>
          </p:spPr>
        </p:pic>
        <p:cxnSp>
          <p:nvCxnSpPr>
            <p:cNvPr id="22" name="Straight Arrow Connector 21">
              <a:extLst>
                <a:ext uri="{FF2B5EF4-FFF2-40B4-BE49-F238E27FC236}">
                  <a16:creationId xmlns:a16="http://schemas.microsoft.com/office/drawing/2014/main" id="{4764A4DD-AA1B-A424-5B5A-CFFC02DDD078}"/>
                </a:ext>
              </a:extLst>
            </p:cNvPr>
            <p:cNvCxnSpPr>
              <a:cxnSpLocks/>
              <a:stCxn id="21" idx="3"/>
            </p:cNvCxnSpPr>
            <p:nvPr/>
          </p:nvCxnSpPr>
          <p:spPr>
            <a:xfrm flipV="1">
              <a:off x="6781800" y="5835204"/>
              <a:ext cx="756817" cy="659672"/>
            </a:xfrm>
            <a:prstGeom prst="straightConnector1">
              <a:avLst/>
            </a:prstGeom>
            <a:ln w="41275">
              <a:solidFill>
                <a:schemeClr val="accent1"/>
              </a:solidFill>
              <a:tailEnd type="oval"/>
            </a:ln>
          </p:spPr>
          <p:style>
            <a:lnRef idx="1">
              <a:schemeClr val="accent5"/>
            </a:lnRef>
            <a:fillRef idx="0">
              <a:schemeClr val="accent5"/>
            </a:fillRef>
            <a:effectRef idx="0">
              <a:schemeClr val="accent5"/>
            </a:effectRef>
            <a:fontRef idx="minor">
              <a:schemeClr val="tx1"/>
            </a:fontRef>
          </p:style>
        </p:cxnSp>
        <p:sp>
          <p:nvSpPr>
            <p:cNvPr id="21" name="TextBox 20">
              <a:extLst>
                <a:ext uri="{FF2B5EF4-FFF2-40B4-BE49-F238E27FC236}">
                  <a16:creationId xmlns:a16="http://schemas.microsoft.com/office/drawing/2014/main" id="{EE8206BD-4D34-5A01-104B-DF613F4C9289}"/>
                </a:ext>
              </a:extLst>
            </p:cNvPr>
            <p:cNvSpPr txBox="1"/>
            <p:nvPr/>
          </p:nvSpPr>
          <p:spPr>
            <a:xfrm>
              <a:off x="4044720" y="6140933"/>
              <a:ext cx="2737080" cy="707886"/>
            </a:xfrm>
            <a:prstGeom prst="rect">
              <a:avLst/>
            </a:prstGeom>
            <a:solidFill>
              <a:schemeClr val="bg1"/>
            </a:solidFill>
            <a:ln w="41275">
              <a:solidFill>
                <a:schemeClr val="accent1"/>
              </a:solidFill>
            </a:ln>
          </p:spPr>
          <p:txBody>
            <a:bodyPr wrap="square" rtlCol="0">
              <a:spAutoFit/>
            </a:bodyPr>
            <a:lstStyle/>
            <a:p>
              <a:r>
                <a:rPr lang="en-US" sz="2000" b="1" dirty="0">
                  <a:solidFill>
                    <a:schemeClr val="accent1"/>
                  </a:solidFill>
                </a:rPr>
                <a:t>Pier 3 EB</a:t>
              </a:r>
            </a:p>
            <a:p>
              <a:r>
                <a:rPr lang="en-US" sz="2000" b="1" dirty="0">
                  <a:solidFill>
                    <a:schemeClr val="accent1"/>
                  </a:solidFill>
                </a:rPr>
                <a:t>(within Levee footprint)</a:t>
              </a:r>
            </a:p>
          </p:txBody>
        </p:sp>
        <p:sp>
          <p:nvSpPr>
            <p:cNvPr id="31" name="TextBox 30">
              <a:extLst>
                <a:ext uri="{FF2B5EF4-FFF2-40B4-BE49-F238E27FC236}">
                  <a16:creationId xmlns:a16="http://schemas.microsoft.com/office/drawing/2014/main" id="{E46BAD43-2FF9-3C15-9B30-D1C83AAFA639}"/>
                </a:ext>
              </a:extLst>
            </p:cNvPr>
            <p:cNvSpPr txBox="1"/>
            <p:nvPr/>
          </p:nvSpPr>
          <p:spPr>
            <a:xfrm>
              <a:off x="4372197" y="4015875"/>
              <a:ext cx="2962053" cy="707886"/>
            </a:xfrm>
            <a:prstGeom prst="rect">
              <a:avLst/>
            </a:prstGeom>
            <a:solidFill>
              <a:schemeClr val="bg1"/>
            </a:solidFill>
            <a:ln w="41275">
              <a:solidFill>
                <a:schemeClr val="accent1"/>
              </a:solidFill>
            </a:ln>
          </p:spPr>
          <p:txBody>
            <a:bodyPr wrap="square" rtlCol="0">
              <a:spAutoFit/>
            </a:bodyPr>
            <a:lstStyle/>
            <a:p>
              <a:r>
                <a:rPr lang="en-US" sz="2000" b="1" dirty="0">
                  <a:solidFill>
                    <a:schemeClr val="accent1"/>
                  </a:solidFill>
                </a:rPr>
                <a:t>Abut EB</a:t>
              </a:r>
            </a:p>
            <a:p>
              <a:r>
                <a:rPr lang="en-US" sz="2000" b="1" dirty="0">
                  <a:solidFill>
                    <a:schemeClr val="accent1"/>
                  </a:solidFill>
                </a:rPr>
                <a:t>(spans diversion conduit)</a:t>
              </a:r>
            </a:p>
          </p:txBody>
        </p:sp>
        <p:cxnSp>
          <p:nvCxnSpPr>
            <p:cNvPr id="32" name="Straight Arrow Connector 31">
              <a:extLst>
                <a:ext uri="{FF2B5EF4-FFF2-40B4-BE49-F238E27FC236}">
                  <a16:creationId xmlns:a16="http://schemas.microsoft.com/office/drawing/2014/main" id="{0EDF80FB-936F-F78D-19F1-93A63F8CDA88}"/>
                </a:ext>
              </a:extLst>
            </p:cNvPr>
            <p:cNvCxnSpPr>
              <a:cxnSpLocks/>
            </p:cNvCxnSpPr>
            <p:nvPr/>
          </p:nvCxnSpPr>
          <p:spPr>
            <a:xfrm flipH="1">
              <a:off x="3660315" y="4629150"/>
              <a:ext cx="768810" cy="918536"/>
            </a:xfrm>
            <a:prstGeom prst="straightConnector1">
              <a:avLst/>
            </a:prstGeom>
            <a:ln w="41275">
              <a:solidFill>
                <a:schemeClr val="accent1"/>
              </a:solidFill>
              <a:tailEnd type="oval"/>
            </a:ln>
          </p:spPr>
          <p:style>
            <a:lnRef idx="1">
              <a:schemeClr val="accent5"/>
            </a:lnRef>
            <a:fillRef idx="0">
              <a:schemeClr val="accent5"/>
            </a:fillRef>
            <a:effectRef idx="0">
              <a:schemeClr val="accent5"/>
            </a:effectRef>
            <a:fontRef idx="minor">
              <a:schemeClr val="tx1"/>
            </a:fontRef>
          </p:style>
        </p:cxnSp>
      </p:grpSp>
      <p:sp>
        <p:nvSpPr>
          <p:cNvPr id="39" name="TextBox 38">
            <a:extLst>
              <a:ext uri="{FF2B5EF4-FFF2-40B4-BE49-F238E27FC236}">
                <a16:creationId xmlns:a16="http://schemas.microsoft.com/office/drawing/2014/main" id="{DB714F04-8680-544D-3D7C-B76F3496B236}"/>
              </a:ext>
            </a:extLst>
          </p:cNvPr>
          <p:cNvSpPr txBox="1"/>
          <p:nvPr/>
        </p:nvSpPr>
        <p:spPr>
          <a:xfrm>
            <a:off x="7096125" y="1095014"/>
            <a:ext cx="1743060" cy="400110"/>
          </a:xfrm>
          <a:prstGeom prst="rect">
            <a:avLst/>
          </a:prstGeom>
          <a:noFill/>
          <a:ln>
            <a:noFill/>
          </a:ln>
        </p:spPr>
        <p:txBody>
          <a:bodyPr wrap="square" rtlCol="0">
            <a:spAutoFit/>
          </a:bodyPr>
          <a:lstStyle/>
          <a:p>
            <a:r>
              <a:rPr lang="en-US" sz="2000" b="1" dirty="0">
                <a:solidFill>
                  <a:schemeClr val="accent1"/>
                </a:solidFill>
              </a:rPr>
              <a:t>Existing Levee</a:t>
            </a:r>
          </a:p>
        </p:txBody>
      </p:sp>
      <p:cxnSp>
        <p:nvCxnSpPr>
          <p:cNvPr id="40" name="Straight Arrow Connector 39">
            <a:extLst>
              <a:ext uri="{FF2B5EF4-FFF2-40B4-BE49-F238E27FC236}">
                <a16:creationId xmlns:a16="http://schemas.microsoft.com/office/drawing/2014/main" id="{336D1300-0BC3-3545-A4D3-25E141E32A4B}"/>
              </a:ext>
            </a:extLst>
          </p:cNvPr>
          <p:cNvCxnSpPr>
            <a:cxnSpLocks/>
          </p:cNvCxnSpPr>
          <p:nvPr/>
        </p:nvCxnSpPr>
        <p:spPr>
          <a:xfrm flipH="1">
            <a:off x="6838950" y="1507092"/>
            <a:ext cx="676275" cy="1469642"/>
          </a:xfrm>
          <a:prstGeom prst="straightConnector1">
            <a:avLst/>
          </a:prstGeom>
          <a:ln w="38100">
            <a:solidFill>
              <a:schemeClr val="accent1"/>
            </a:solidFil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561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8D8992-9815-06B7-32AB-CDA984783F25}"/>
              </a:ext>
            </a:extLst>
          </p:cNvPr>
          <p:cNvSpPr/>
          <p:nvPr/>
        </p:nvSpPr>
        <p:spPr>
          <a:xfrm>
            <a:off x="7951" y="754668"/>
            <a:ext cx="3713259" cy="545530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F729099A-D650-4DCA-946C-D2CB94DC1118}"/>
              </a:ext>
            </a:extLst>
          </p:cNvPr>
          <p:cNvSpPr>
            <a:spLocks noGrp="1"/>
          </p:cNvSpPr>
          <p:nvPr>
            <p:ph sz="half" idx="1"/>
          </p:nvPr>
        </p:nvSpPr>
        <p:spPr/>
        <p:txBody>
          <a:bodyPr>
            <a:normAutofit/>
          </a:bodyPr>
          <a:lstStyle/>
          <a:p>
            <a:r>
              <a:rPr lang="en-US" dirty="0"/>
              <a:t>HNTB (Prime)</a:t>
            </a:r>
          </a:p>
        </p:txBody>
      </p:sp>
      <p:pic>
        <p:nvPicPr>
          <p:cNvPr id="18" name="Picture Placeholder 17">
            <a:extLst>
              <a:ext uri="{FF2B5EF4-FFF2-40B4-BE49-F238E27FC236}">
                <a16:creationId xmlns:a16="http://schemas.microsoft.com/office/drawing/2014/main" id="{E0892351-03FD-9AB2-4228-E9094BBAB410}"/>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l="14105" r="14105"/>
          <a:stretch/>
        </p:blipFill>
        <p:spPr/>
      </p:pic>
      <p:sp>
        <p:nvSpPr>
          <p:cNvPr id="4" name="Content Placeholder 3">
            <a:extLst>
              <a:ext uri="{FF2B5EF4-FFF2-40B4-BE49-F238E27FC236}">
                <a16:creationId xmlns:a16="http://schemas.microsoft.com/office/drawing/2014/main" id="{06B4EE1B-058A-4D88-B01B-E78C46E5AF44}"/>
              </a:ext>
            </a:extLst>
          </p:cNvPr>
          <p:cNvSpPr>
            <a:spLocks noGrp="1"/>
          </p:cNvSpPr>
          <p:nvPr>
            <p:ph sz="half" idx="15"/>
          </p:nvPr>
        </p:nvSpPr>
        <p:spPr>
          <a:xfrm>
            <a:off x="238435" y="1516625"/>
            <a:ext cx="3340509" cy="516323"/>
          </a:xfrm>
        </p:spPr>
        <p:txBody>
          <a:bodyPr>
            <a:normAutofit/>
          </a:bodyPr>
          <a:lstStyle/>
          <a:p>
            <a:pPr marL="342900" indent="-342900">
              <a:buFont typeface="Arial" panose="020B0604020202020204" pitchFamily="34" charset="0"/>
              <a:buChar char="•"/>
            </a:pPr>
            <a:r>
              <a:rPr lang="en-US" dirty="0"/>
              <a:t>Subconsultants</a:t>
            </a:r>
          </a:p>
        </p:txBody>
      </p:sp>
      <p:sp>
        <p:nvSpPr>
          <p:cNvPr id="6" name="Content Placeholder 5">
            <a:extLst>
              <a:ext uri="{FF2B5EF4-FFF2-40B4-BE49-F238E27FC236}">
                <a16:creationId xmlns:a16="http://schemas.microsoft.com/office/drawing/2014/main" id="{383F5B94-4E9A-4203-BF0B-4857783AD39C}"/>
              </a:ext>
            </a:extLst>
          </p:cNvPr>
          <p:cNvSpPr>
            <a:spLocks noGrp="1"/>
          </p:cNvSpPr>
          <p:nvPr>
            <p:ph sz="half" idx="17"/>
          </p:nvPr>
        </p:nvSpPr>
        <p:spPr>
          <a:xfrm>
            <a:off x="649033" y="2032948"/>
            <a:ext cx="3180627" cy="3311922"/>
          </a:xfrm>
        </p:spPr>
        <p:txBody>
          <a:bodyPr>
            <a:normAutofit/>
          </a:bodyPr>
          <a:lstStyle/>
          <a:p>
            <a:pPr marL="342900" indent="-342900">
              <a:buFont typeface="Arial" panose="020B0604020202020204" pitchFamily="34" charset="0"/>
              <a:buChar char="•"/>
            </a:pPr>
            <a:r>
              <a:rPr lang="en-US" dirty="0"/>
              <a:t>Pennoni</a:t>
            </a:r>
          </a:p>
          <a:p>
            <a:pPr marL="342900" indent="-342900">
              <a:buFont typeface="Arial" panose="020B0604020202020204" pitchFamily="34" charset="0"/>
              <a:buChar char="•"/>
            </a:pPr>
            <a:r>
              <a:rPr lang="en-US" dirty="0"/>
              <a:t>AGES</a:t>
            </a:r>
          </a:p>
          <a:p>
            <a:pPr marL="342900" indent="-342900">
              <a:buFont typeface="Arial" panose="020B0604020202020204" pitchFamily="34" charset="0"/>
              <a:buChar char="•"/>
            </a:pPr>
            <a:r>
              <a:rPr lang="en-US" dirty="0"/>
              <a:t>Malick &amp; Scherer</a:t>
            </a:r>
          </a:p>
          <a:p>
            <a:pPr marL="342900" indent="-342900">
              <a:buFont typeface="Arial" panose="020B0604020202020204" pitchFamily="34" charset="0"/>
              <a:buChar char="•"/>
            </a:pPr>
            <a:r>
              <a:rPr lang="en-US" dirty="0"/>
              <a:t>Terracon/Skelly &amp; Loy</a:t>
            </a:r>
          </a:p>
          <a:p>
            <a:pPr marL="342900" indent="-342900">
              <a:buFont typeface="Arial" panose="020B0604020202020204" pitchFamily="34" charset="0"/>
              <a:buChar char="•"/>
            </a:pPr>
            <a:r>
              <a:rPr lang="en-US" dirty="0"/>
              <a:t>NTM</a:t>
            </a:r>
          </a:p>
          <a:p>
            <a:pPr marL="342900" indent="-342900">
              <a:buFont typeface="Arial" panose="020B0604020202020204" pitchFamily="34" charset="0"/>
              <a:buChar char="•"/>
            </a:pPr>
            <a:r>
              <a:rPr lang="en-US" dirty="0"/>
              <a:t>ASC</a:t>
            </a:r>
          </a:p>
          <a:p>
            <a:pPr marL="342900" indent="-342900">
              <a:buFont typeface="Arial" panose="020B0604020202020204" pitchFamily="34" charset="0"/>
              <a:buChar char="•"/>
            </a:pPr>
            <a:r>
              <a:rPr lang="en-US" dirty="0"/>
              <a:t>Colliers</a:t>
            </a:r>
          </a:p>
          <a:p>
            <a:pPr marL="342900" indent="-342900">
              <a:buFont typeface="Arial" panose="020B0604020202020204" pitchFamily="34" charset="0"/>
              <a:buChar char="•"/>
            </a:pPr>
            <a:r>
              <a:rPr lang="en-US" dirty="0"/>
              <a:t>Rettew</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9" name="Text Placeholder 8">
            <a:extLst>
              <a:ext uri="{FF2B5EF4-FFF2-40B4-BE49-F238E27FC236}">
                <a16:creationId xmlns:a16="http://schemas.microsoft.com/office/drawing/2014/main" id="{F5E8934F-B0A5-4023-B474-E50DC5232C56}"/>
              </a:ext>
            </a:extLst>
          </p:cNvPr>
          <p:cNvSpPr>
            <a:spLocks noGrp="1"/>
          </p:cNvSpPr>
          <p:nvPr>
            <p:ph type="body" sz="quarter" idx="20"/>
          </p:nvPr>
        </p:nvSpPr>
        <p:spPr/>
        <p:txBody>
          <a:bodyPr/>
          <a:lstStyle/>
          <a:p>
            <a:r>
              <a:rPr lang="en-US" sz="3000" dirty="0"/>
              <a:t>Design Team</a:t>
            </a:r>
          </a:p>
        </p:txBody>
      </p:sp>
    </p:spTree>
    <p:extLst>
      <p:ext uri="{BB962C8B-B14F-4D97-AF65-F5344CB8AC3E}">
        <p14:creationId xmlns:p14="http://schemas.microsoft.com/office/powerpoint/2010/main" val="3754268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9C4BB-0D08-9DC9-AB03-82648B7EE62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C5D6E8B-9793-0CD2-6259-2F8CF5615AAB}"/>
              </a:ext>
            </a:extLst>
          </p:cNvPr>
          <p:cNvSpPr>
            <a:spLocks noGrp="1"/>
          </p:cNvSpPr>
          <p:nvPr>
            <p:ph type="body" sz="quarter" idx="14"/>
          </p:nvPr>
        </p:nvSpPr>
        <p:spPr>
          <a:xfrm>
            <a:off x="184572" y="25506"/>
            <a:ext cx="8746086" cy="1386919"/>
          </a:xfrm>
        </p:spPr>
        <p:txBody>
          <a:bodyPr/>
          <a:lstStyle/>
          <a:p>
            <a:r>
              <a:rPr lang="en-US" sz="3000" dirty="0"/>
              <a:t>PROJECT APPROACH - Section 408</a:t>
            </a:r>
          </a:p>
        </p:txBody>
      </p:sp>
      <p:sp>
        <p:nvSpPr>
          <p:cNvPr id="7" name="Content Placeholder 6">
            <a:extLst>
              <a:ext uri="{FF2B5EF4-FFF2-40B4-BE49-F238E27FC236}">
                <a16:creationId xmlns:a16="http://schemas.microsoft.com/office/drawing/2014/main" id="{EC24CE23-8AD9-FD5B-2C13-A62C0F380224}"/>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62D3558F-04DF-FEFE-71AA-E2ECC5B0E28D}"/>
              </a:ext>
            </a:extLst>
          </p:cNvPr>
          <p:cNvSpPr txBox="1">
            <a:spLocks/>
          </p:cNvSpPr>
          <p:nvPr/>
        </p:nvSpPr>
        <p:spPr>
          <a:xfrm>
            <a:off x="418787" y="838344"/>
            <a:ext cx="4229413" cy="1633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Pier 3 EB Special Construction</a:t>
            </a:r>
          </a:p>
          <a:p>
            <a:r>
              <a:rPr lang="en-US" dirty="0"/>
              <a:t>Abutment EB spanning diversion conduit</a:t>
            </a:r>
          </a:p>
        </p:txBody>
      </p:sp>
      <p:pic>
        <p:nvPicPr>
          <p:cNvPr id="12" name="Picture 11">
            <a:extLst>
              <a:ext uri="{FF2B5EF4-FFF2-40B4-BE49-F238E27FC236}">
                <a16:creationId xmlns:a16="http://schemas.microsoft.com/office/drawing/2014/main" id="{264C1FE2-0129-43DC-0A94-BFDB5A06EEFC}"/>
              </a:ext>
            </a:extLst>
          </p:cNvPr>
          <p:cNvPicPr>
            <a:picLocks noChangeAspect="1"/>
          </p:cNvPicPr>
          <p:nvPr/>
        </p:nvPicPr>
        <p:blipFill>
          <a:blip r:embed="rId3"/>
          <a:srcRect l="3755" t="18258" b="7279"/>
          <a:stretch/>
        </p:blipFill>
        <p:spPr>
          <a:xfrm>
            <a:off x="69182" y="3532948"/>
            <a:ext cx="6166819" cy="3059755"/>
          </a:xfrm>
          <a:prstGeom prst="rect">
            <a:avLst/>
          </a:prstGeom>
        </p:spPr>
      </p:pic>
      <p:pic>
        <p:nvPicPr>
          <p:cNvPr id="16" name="Picture 15">
            <a:extLst>
              <a:ext uri="{FF2B5EF4-FFF2-40B4-BE49-F238E27FC236}">
                <a16:creationId xmlns:a16="http://schemas.microsoft.com/office/drawing/2014/main" id="{4F78EA91-1B07-D002-58E8-D6C1FE5EC8F8}"/>
              </a:ext>
            </a:extLst>
          </p:cNvPr>
          <p:cNvPicPr>
            <a:picLocks noChangeAspect="1"/>
          </p:cNvPicPr>
          <p:nvPr/>
        </p:nvPicPr>
        <p:blipFill>
          <a:blip r:embed="rId4"/>
          <a:stretch>
            <a:fillRect/>
          </a:stretch>
        </p:blipFill>
        <p:spPr>
          <a:xfrm>
            <a:off x="4519737" y="665462"/>
            <a:ext cx="4542113" cy="3303355"/>
          </a:xfrm>
          <a:prstGeom prst="rect">
            <a:avLst/>
          </a:prstGeom>
        </p:spPr>
      </p:pic>
      <p:cxnSp>
        <p:nvCxnSpPr>
          <p:cNvPr id="22" name="Straight Arrow Connector 21">
            <a:extLst>
              <a:ext uri="{FF2B5EF4-FFF2-40B4-BE49-F238E27FC236}">
                <a16:creationId xmlns:a16="http://schemas.microsoft.com/office/drawing/2014/main" id="{C91AF2AB-1A07-5F5F-E153-7AB4F7E2BF1F}"/>
              </a:ext>
            </a:extLst>
          </p:cNvPr>
          <p:cNvCxnSpPr>
            <a:cxnSpLocks/>
          </p:cNvCxnSpPr>
          <p:nvPr/>
        </p:nvCxnSpPr>
        <p:spPr>
          <a:xfrm flipH="1" flipV="1">
            <a:off x="6790793" y="3181406"/>
            <a:ext cx="177239" cy="942919"/>
          </a:xfrm>
          <a:prstGeom prst="straightConnector1">
            <a:avLst/>
          </a:prstGeom>
          <a:ln w="38100">
            <a:solidFill>
              <a:schemeClr val="accent1"/>
            </a:solidFill>
            <a:tailEnd type="oval"/>
          </a:ln>
        </p:spPr>
        <p:style>
          <a:lnRef idx="1">
            <a:schemeClr val="accent5"/>
          </a:lnRef>
          <a:fillRef idx="0">
            <a:schemeClr val="accent5"/>
          </a:fillRef>
          <a:effectRef idx="0">
            <a:schemeClr val="accent5"/>
          </a:effectRef>
          <a:fontRef idx="minor">
            <a:schemeClr val="tx1"/>
          </a:fontRef>
        </p:style>
      </p:cxnSp>
      <p:sp>
        <p:nvSpPr>
          <p:cNvPr id="21" name="TextBox 20">
            <a:extLst>
              <a:ext uri="{FF2B5EF4-FFF2-40B4-BE49-F238E27FC236}">
                <a16:creationId xmlns:a16="http://schemas.microsoft.com/office/drawing/2014/main" id="{99D39C79-0EA4-33CB-C9A7-5F2761945C31}"/>
              </a:ext>
            </a:extLst>
          </p:cNvPr>
          <p:cNvSpPr txBox="1"/>
          <p:nvPr/>
        </p:nvSpPr>
        <p:spPr>
          <a:xfrm>
            <a:off x="6968032" y="3926528"/>
            <a:ext cx="1773579" cy="707886"/>
          </a:xfrm>
          <a:prstGeom prst="rect">
            <a:avLst/>
          </a:prstGeom>
          <a:solidFill>
            <a:schemeClr val="bg1"/>
          </a:solidFill>
          <a:ln>
            <a:noFill/>
          </a:ln>
        </p:spPr>
        <p:txBody>
          <a:bodyPr wrap="square" rtlCol="0">
            <a:spAutoFit/>
          </a:bodyPr>
          <a:lstStyle/>
          <a:p>
            <a:r>
              <a:rPr lang="en-US" sz="2000" b="1" dirty="0">
                <a:solidFill>
                  <a:schemeClr val="accent1"/>
                </a:solidFill>
              </a:rPr>
              <a:t>Diversion Conduit</a:t>
            </a:r>
          </a:p>
        </p:txBody>
      </p:sp>
      <p:sp>
        <p:nvSpPr>
          <p:cNvPr id="31" name="TextBox 30">
            <a:extLst>
              <a:ext uri="{FF2B5EF4-FFF2-40B4-BE49-F238E27FC236}">
                <a16:creationId xmlns:a16="http://schemas.microsoft.com/office/drawing/2014/main" id="{FD1B9EDE-C09F-9597-ACE2-34694E9166E1}"/>
              </a:ext>
            </a:extLst>
          </p:cNvPr>
          <p:cNvSpPr txBox="1"/>
          <p:nvPr/>
        </p:nvSpPr>
        <p:spPr>
          <a:xfrm>
            <a:off x="264781" y="2413337"/>
            <a:ext cx="3030455" cy="707886"/>
          </a:xfrm>
          <a:prstGeom prst="rect">
            <a:avLst/>
          </a:prstGeom>
          <a:noFill/>
          <a:ln>
            <a:noFill/>
          </a:ln>
        </p:spPr>
        <p:txBody>
          <a:bodyPr wrap="square" rtlCol="0">
            <a:spAutoFit/>
          </a:bodyPr>
          <a:lstStyle/>
          <a:p>
            <a:r>
              <a:rPr lang="en-US" sz="2000" b="1" dirty="0">
                <a:solidFill>
                  <a:schemeClr val="accent1"/>
                </a:solidFill>
              </a:rPr>
              <a:t>Construction to ensure levee remains impervious</a:t>
            </a:r>
          </a:p>
        </p:txBody>
      </p:sp>
      <p:cxnSp>
        <p:nvCxnSpPr>
          <p:cNvPr id="32" name="Straight Arrow Connector 31">
            <a:extLst>
              <a:ext uri="{FF2B5EF4-FFF2-40B4-BE49-F238E27FC236}">
                <a16:creationId xmlns:a16="http://schemas.microsoft.com/office/drawing/2014/main" id="{BCD6FA3E-C64A-F89D-2BF1-80DDC0DEC72A}"/>
              </a:ext>
            </a:extLst>
          </p:cNvPr>
          <p:cNvCxnSpPr>
            <a:cxnSpLocks/>
          </p:cNvCxnSpPr>
          <p:nvPr/>
        </p:nvCxnSpPr>
        <p:spPr>
          <a:xfrm>
            <a:off x="2343150" y="3121223"/>
            <a:ext cx="524174" cy="897730"/>
          </a:xfrm>
          <a:prstGeom prst="straightConnector1">
            <a:avLst/>
          </a:prstGeom>
          <a:ln w="38100">
            <a:solidFill>
              <a:schemeClr val="accent1"/>
            </a:solidFill>
            <a:tailEnd type="oval"/>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EAF0A2B1-ECAA-70FE-ECAD-81CAD0A362B4}"/>
              </a:ext>
            </a:extLst>
          </p:cNvPr>
          <p:cNvSpPr txBox="1"/>
          <p:nvPr/>
        </p:nvSpPr>
        <p:spPr>
          <a:xfrm>
            <a:off x="3907487" y="1078734"/>
            <a:ext cx="1224500" cy="707886"/>
          </a:xfrm>
          <a:prstGeom prst="rect">
            <a:avLst/>
          </a:prstGeom>
          <a:noFill/>
          <a:ln>
            <a:noFill/>
          </a:ln>
        </p:spPr>
        <p:txBody>
          <a:bodyPr wrap="square" rtlCol="0">
            <a:spAutoFit/>
          </a:bodyPr>
          <a:lstStyle/>
          <a:p>
            <a:r>
              <a:rPr lang="en-US" sz="2000" b="1" dirty="0">
                <a:solidFill>
                  <a:schemeClr val="accent1"/>
                </a:solidFill>
              </a:rPr>
              <a:t>Abut and Footing</a:t>
            </a:r>
          </a:p>
        </p:txBody>
      </p:sp>
      <p:cxnSp>
        <p:nvCxnSpPr>
          <p:cNvPr id="10" name="Straight Arrow Connector 9">
            <a:extLst>
              <a:ext uri="{FF2B5EF4-FFF2-40B4-BE49-F238E27FC236}">
                <a16:creationId xmlns:a16="http://schemas.microsoft.com/office/drawing/2014/main" id="{8E219C19-CBCD-D959-BE79-46355F47D959}"/>
              </a:ext>
            </a:extLst>
          </p:cNvPr>
          <p:cNvCxnSpPr>
            <a:cxnSpLocks/>
          </p:cNvCxnSpPr>
          <p:nvPr/>
        </p:nvCxnSpPr>
        <p:spPr>
          <a:xfrm>
            <a:off x="4913496" y="1479190"/>
            <a:ext cx="1466850" cy="573191"/>
          </a:xfrm>
          <a:prstGeom prst="straightConnector1">
            <a:avLst/>
          </a:prstGeom>
          <a:ln w="38100">
            <a:solidFill>
              <a:schemeClr val="accent1"/>
            </a:solidFill>
            <a:tailEnd type="oval"/>
          </a:ln>
        </p:spPr>
        <p:style>
          <a:lnRef idx="1">
            <a:schemeClr val="accent5"/>
          </a:lnRef>
          <a:fillRef idx="0">
            <a:schemeClr val="accent5"/>
          </a:fillRef>
          <a:effectRef idx="0">
            <a:schemeClr val="accent5"/>
          </a:effectRef>
          <a:fontRef idx="minor">
            <a:schemeClr val="tx1"/>
          </a:fontRef>
        </p:style>
      </p:cxnSp>
      <p:cxnSp>
        <p:nvCxnSpPr>
          <p:cNvPr id="14" name="Straight Arrow Connector 13">
            <a:extLst>
              <a:ext uri="{FF2B5EF4-FFF2-40B4-BE49-F238E27FC236}">
                <a16:creationId xmlns:a16="http://schemas.microsoft.com/office/drawing/2014/main" id="{2ADECF2F-3B84-2BFE-680B-1DA84DA55811}"/>
              </a:ext>
            </a:extLst>
          </p:cNvPr>
          <p:cNvCxnSpPr>
            <a:cxnSpLocks/>
          </p:cNvCxnSpPr>
          <p:nvPr/>
        </p:nvCxnSpPr>
        <p:spPr>
          <a:xfrm>
            <a:off x="4913496" y="1479190"/>
            <a:ext cx="1434474" cy="1130574"/>
          </a:xfrm>
          <a:prstGeom prst="straightConnector1">
            <a:avLst/>
          </a:prstGeom>
          <a:ln w="38100">
            <a:solidFill>
              <a:schemeClr val="accent1"/>
            </a:solidFill>
            <a:tailEnd type="oval"/>
          </a:ln>
        </p:spPr>
        <p:style>
          <a:lnRef idx="1">
            <a:schemeClr val="accent5"/>
          </a:lnRef>
          <a:fillRef idx="0">
            <a:schemeClr val="accent5"/>
          </a:fillRef>
          <a:effectRef idx="0">
            <a:schemeClr val="accent5"/>
          </a:effectRef>
          <a:fontRef idx="minor">
            <a:schemeClr val="tx1"/>
          </a:fontRef>
        </p:style>
      </p:cxnSp>
      <p:cxnSp>
        <p:nvCxnSpPr>
          <p:cNvPr id="19" name="Straight Arrow Connector 18">
            <a:extLst>
              <a:ext uri="{FF2B5EF4-FFF2-40B4-BE49-F238E27FC236}">
                <a16:creationId xmlns:a16="http://schemas.microsoft.com/office/drawing/2014/main" id="{275CE4D6-1DE2-18B3-A264-83FCA30D7FB7}"/>
              </a:ext>
            </a:extLst>
          </p:cNvPr>
          <p:cNvCxnSpPr>
            <a:cxnSpLocks/>
          </p:cNvCxnSpPr>
          <p:nvPr/>
        </p:nvCxnSpPr>
        <p:spPr>
          <a:xfrm>
            <a:off x="2343150" y="3121223"/>
            <a:ext cx="204392" cy="1148896"/>
          </a:xfrm>
          <a:prstGeom prst="straightConnector1">
            <a:avLst/>
          </a:prstGeom>
          <a:ln w="38100">
            <a:solidFill>
              <a:schemeClr val="accent1"/>
            </a:solidFil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79632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A6A5C-F987-746C-A396-7C0958D7D9D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B854218-5CA2-EE9D-AC55-0964D211AC4B}"/>
              </a:ext>
            </a:extLst>
          </p:cNvPr>
          <p:cNvSpPr>
            <a:spLocks noGrp="1"/>
          </p:cNvSpPr>
          <p:nvPr>
            <p:ph type="body" sz="quarter" idx="14"/>
          </p:nvPr>
        </p:nvSpPr>
        <p:spPr>
          <a:xfrm>
            <a:off x="184572" y="25506"/>
            <a:ext cx="8746086" cy="1386919"/>
          </a:xfrm>
        </p:spPr>
        <p:txBody>
          <a:bodyPr/>
          <a:lstStyle/>
          <a:p>
            <a:r>
              <a:rPr lang="en-US" sz="3000" dirty="0"/>
              <a:t>Project Approach – 2</a:t>
            </a:r>
            <a:r>
              <a:rPr lang="en-US" sz="3000" baseline="30000" dirty="0"/>
              <a:t>nd</a:t>
            </a:r>
            <a:r>
              <a:rPr lang="en-US" sz="3000" dirty="0"/>
              <a:t> St</a:t>
            </a:r>
          </a:p>
        </p:txBody>
      </p:sp>
      <p:sp>
        <p:nvSpPr>
          <p:cNvPr id="7" name="Content Placeholder 6">
            <a:extLst>
              <a:ext uri="{FF2B5EF4-FFF2-40B4-BE49-F238E27FC236}">
                <a16:creationId xmlns:a16="http://schemas.microsoft.com/office/drawing/2014/main" id="{44A82F06-51A2-8A34-4C97-ADFA1736621E}"/>
              </a:ext>
            </a:extLst>
          </p:cNvPr>
          <p:cNvSpPr>
            <a:spLocks noGrp="1"/>
          </p:cNvSpPr>
          <p:nvPr>
            <p:ph idx="1"/>
          </p:nvPr>
        </p:nvSpPr>
        <p:spPr>
          <a:xfrm>
            <a:off x="184572" y="735291"/>
            <a:ext cx="8718796" cy="5403743"/>
          </a:xfrm>
        </p:spPr>
        <p:txBody>
          <a:bodyPr/>
          <a:lstStyle/>
          <a:p>
            <a:r>
              <a:rPr lang="en-US" dirty="0"/>
              <a:t>Connect 2</a:t>
            </a:r>
            <a:r>
              <a:rPr lang="en-US" baseline="30000" dirty="0"/>
              <a:t>nd</a:t>
            </a:r>
            <a:r>
              <a:rPr lang="en-US" dirty="0"/>
              <a:t> Street Ramp to 2</a:t>
            </a:r>
            <a:r>
              <a:rPr lang="en-US" baseline="30000" dirty="0"/>
              <a:t>nd</a:t>
            </a:r>
            <a:r>
              <a:rPr lang="en-US" dirty="0"/>
              <a:t> Street</a:t>
            </a:r>
          </a:p>
          <a:p>
            <a:endParaRPr lang="en-US" dirty="0"/>
          </a:p>
        </p:txBody>
      </p:sp>
      <p:pic>
        <p:nvPicPr>
          <p:cNvPr id="2" name="Picture 1">
            <a:extLst>
              <a:ext uri="{FF2B5EF4-FFF2-40B4-BE49-F238E27FC236}">
                <a16:creationId xmlns:a16="http://schemas.microsoft.com/office/drawing/2014/main" id="{1BDC4984-431C-7287-25BC-D8D20D371A5F}"/>
              </a:ext>
            </a:extLst>
          </p:cNvPr>
          <p:cNvPicPr>
            <a:picLocks noChangeAspect="1"/>
          </p:cNvPicPr>
          <p:nvPr/>
        </p:nvPicPr>
        <p:blipFill>
          <a:blip r:embed="rId2"/>
          <a:srcRect t="13644"/>
          <a:stretch>
            <a:fillRect/>
          </a:stretch>
        </p:blipFill>
        <p:spPr>
          <a:xfrm>
            <a:off x="240632" y="1138989"/>
            <a:ext cx="7715152" cy="5403743"/>
          </a:xfrm>
          <a:prstGeom prst="rect">
            <a:avLst/>
          </a:prstGeom>
          <a:ln w="38100">
            <a:solidFill>
              <a:schemeClr val="accent1"/>
            </a:solidFill>
          </a:ln>
        </p:spPr>
      </p:pic>
    </p:spTree>
    <p:extLst>
      <p:ext uri="{BB962C8B-B14F-4D97-AF65-F5344CB8AC3E}">
        <p14:creationId xmlns:p14="http://schemas.microsoft.com/office/powerpoint/2010/main" val="3700549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Project schedule</a:t>
            </a:r>
          </a:p>
        </p:txBody>
      </p:sp>
      <p:sp>
        <p:nvSpPr>
          <p:cNvPr id="7" name="Content Placeholder 6">
            <a:extLst>
              <a:ext uri="{FF2B5EF4-FFF2-40B4-BE49-F238E27FC236}">
                <a16:creationId xmlns:a16="http://schemas.microsoft.com/office/drawing/2014/main" id="{F6DD04B6-E151-4EB9-ACD2-4415AC08866A}"/>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02529046-796B-24D9-4057-CDB37F6E904A}"/>
              </a:ext>
            </a:extLst>
          </p:cNvPr>
          <p:cNvSpPr txBox="1">
            <a:spLocks/>
          </p:cNvSpPr>
          <p:nvPr/>
        </p:nvSpPr>
        <p:spPr>
          <a:xfrm>
            <a:off x="418787" y="838344"/>
            <a:ext cx="7953687" cy="5403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Current Let: 8/13/26</a:t>
            </a:r>
          </a:p>
          <a:p>
            <a:r>
              <a:rPr lang="en-US" dirty="0"/>
              <a:t>Schedule status</a:t>
            </a:r>
          </a:p>
          <a:p>
            <a:pPr lvl="1"/>
            <a:r>
              <a:rPr lang="en-US" dirty="0"/>
              <a:t>Continued stakeholder coordination</a:t>
            </a:r>
          </a:p>
          <a:p>
            <a:pPr lvl="1"/>
            <a:r>
              <a:rPr lang="en-US" dirty="0"/>
              <a:t>Finalizing design/preparing bid package</a:t>
            </a:r>
          </a:p>
          <a:p>
            <a:pPr lvl="1"/>
            <a:r>
              <a:rPr lang="en-US" dirty="0"/>
              <a:t>ROW, Permitting, PUC, Utilities</a:t>
            </a:r>
          </a:p>
        </p:txBody>
      </p:sp>
      <p:graphicFrame>
        <p:nvGraphicFramePr>
          <p:cNvPr id="3" name="Diagram 2">
            <a:extLst>
              <a:ext uri="{FF2B5EF4-FFF2-40B4-BE49-F238E27FC236}">
                <a16:creationId xmlns:a16="http://schemas.microsoft.com/office/drawing/2014/main" id="{099855F9-BF62-DDDE-07D8-AC48CDB719D4}"/>
              </a:ext>
            </a:extLst>
          </p:cNvPr>
          <p:cNvGraphicFramePr/>
          <p:nvPr>
            <p:extLst>
              <p:ext uri="{D42A27DB-BD31-4B8C-83A1-F6EECF244321}">
                <p14:modId xmlns:p14="http://schemas.microsoft.com/office/powerpoint/2010/main" val="1272829458"/>
              </p:ext>
            </p:extLst>
          </p:nvPr>
        </p:nvGraphicFramePr>
        <p:xfrm>
          <a:off x="168442" y="2708609"/>
          <a:ext cx="8867274" cy="4969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5C096C4-C171-6244-417D-E5F1E713AB98}"/>
              </a:ext>
            </a:extLst>
          </p:cNvPr>
          <p:cNvSpPr txBox="1"/>
          <p:nvPr/>
        </p:nvSpPr>
        <p:spPr>
          <a:xfrm>
            <a:off x="2204977" y="4598479"/>
            <a:ext cx="830179" cy="400110"/>
          </a:xfrm>
          <a:prstGeom prst="rect">
            <a:avLst/>
          </a:prstGeom>
          <a:noFill/>
        </p:spPr>
        <p:txBody>
          <a:bodyPr wrap="square" rtlCol="0">
            <a:spAutoFit/>
          </a:bodyPr>
          <a:lstStyle/>
          <a:p>
            <a:r>
              <a:rPr lang="en-US" sz="2000" b="1" dirty="0"/>
              <a:t>2022</a:t>
            </a:r>
            <a:endParaRPr lang="en-US" b="1" dirty="0"/>
          </a:p>
        </p:txBody>
      </p:sp>
      <p:sp>
        <p:nvSpPr>
          <p:cNvPr id="5" name="TextBox 4">
            <a:extLst>
              <a:ext uri="{FF2B5EF4-FFF2-40B4-BE49-F238E27FC236}">
                <a16:creationId xmlns:a16="http://schemas.microsoft.com/office/drawing/2014/main" id="{1C1D61B0-E760-67D5-D682-CCF51EA36DCC}"/>
              </a:ext>
            </a:extLst>
          </p:cNvPr>
          <p:cNvSpPr txBox="1"/>
          <p:nvPr/>
        </p:nvSpPr>
        <p:spPr>
          <a:xfrm>
            <a:off x="5175753" y="4593557"/>
            <a:ext cx="1281861" cy="400110"/>
          </a:xfrm>
          <a:prstGeom prst="rect">
            <a:avLst/>
          </a:prstGeom>
          <a:noFill/>
        </p:spPr>
        <p:txBody>
          <a:bodyPr wrap="square" rtlCol="0">
            <a:spAutoFit/>
          </a:bodyPr>
          <a:lstStyle/>
          <a:p>
            <a:r>
              <a:rPr lang="en-US" sz="2000" b="1" dirty="0"/>
              <a:t>Late 2026</a:t>
            </a:r>
            <a:endParaRPr lang="en-US" b="1" dirty="0"/>
          </a:p>
        </p:txBody>
      </p:sp>
      <p:sp>
        <p:nvSpPr>
          <p:cNvPr id="8" name="TextBox 7">
            <a:extLst>
              <a:ext uri="{FF2B5EF4-FFF2-40B4-BE49-F238E27FC236}">
                <a16:creationId xmlns:a16="http://schemas.microsoft.com/office/drawing/2014/main" id="{64E2F9E7-AB75-E315-84BE-57CC57B93D09}"/>
              </a:ext>
            </a:extLst>
          </p:cNvPr>
          <p:cNvSpPr txBox="1"/>
          <p:nvPr/>
        </p:nvSpPr>
        <p:spPr>
          <a:xfrm>
            <a:off x="7010398" y="4605587"/>
            <a:ext cx="830179" cy="400110"/>
          </a:xfrm>
          <a:prstGeom prst="rect">
            <a:avLst/>
          </a:prstGeom>
          <a:noFill/>
        </p:spPr>
        <p:txBody>
          <a:bodyPr wrap="square" rtlCol="0">
            <a:spAutoFit/>
          </a:bodyPr>
          <a:lstStyle/>
          <a:p>
            <a:r>
              <a:rPr lang="en-US" sz="2000" b="1" dirty="0"/>
              <a:t>2030</a:t>
            </a:r>
            <a:endParaRPr lang="en-US" b="1" dirty="0"/>
          </a:p>
        </p:txBody>
      </p:sp>
      <p:sp>
        <p:nvSpPr>
          <p:cNvPr id="9" name="TextBox 8">
            <a:extLst>
              <a:ext uri="{FF2B5EF4-FFF2-40B4-BE49-F238E27FC236}">
                <a16:creationId xmlns:a16="http://schemas.microsoft.com/office/drawing/2014/main" id="{ED889B8A-C95C-3918-A373-B3F013C2829E}"/>
              </a:ext>
            </a:extLst>
          </p:cNvPr>
          <p:cNvSpPr txBox="1"/>
          <p:nvPr/>
        </p:nvSpPr>
        <p:spPr>
          <a:xfrm>
            <a:off x="3792790" y="4594926"/>
            <a:ext cx="830179" cy="400110"/>
          </a:xfrm>
          <a:prstGeom prst="rect">
            <a:avLst/>
          </a:prstGeom>
          <a:noFill/>
        </p:spPr>
        <p:txBody>
          <a:bodyPr wrap="square" rtlCol="0">
            <a:spAutoFit/>
          </a:bodyPr>
          <a:lstStyle/>
          <a:p>
            <a:r>
              <a:rPr lang="en-US" sz="2000" b="1" dirty="0"/>
              <a:t>2023</a:t>
            </a:r>
            <a:endParaRPr lang="en-US" b="1" dirty="0"/>
          </a:p>
        </p:txBody>
      </p:sp>
      <p:cxnSp>
        <p:nvCxnSpPr>
          <p:cNvPr id="10" name="Straight Arrow Connector 9">
            <a:extLst>
              <a:ext uri="{FF2B5EF4-FFF2-40B4-BE49-F238E27FC236}">
                <a16:creationId xmlns:a16="http://schemas.microsoft.com/office/drawing/2014/main" id="{ECB8C1C5-B7EA-2F91-5924-B147C42DA1FC}"/>
              </a:ext>
            </a:extLst>
          </p:cNvPr>
          <p:cNvCxnSpPr>
            <a:cxnSpLocks/>
          </p:cNvCxnSpPr>
          <p:nvPr/>
        </p:nvCxnSpPr>
        <p:spPr>
          <a:xfrm>
            <a:off x="926431" y="4573504"/>
            <a:ext cx="0" cy="649706"/>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50197B3-EA8B-E0DA-2A26-5EEAD061815F}"/>
              </a:ext>
            </a:extLst>
          </p:cNvPr>
          <p:cNvCxnSpPr>
            <a:cxnSpLocks/>
          </p:cNvCxnSpPr>
          <p:nvPr/>
        </p:nvCxnSpPr>
        <p:spPr>
          <a:xfrm>
            <a:off x="4134852" y="4557462"/>
            <a:ext cx="0" cy="649706"/>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FACC0A9-124A-0B81-30DE-A99B859AB7BC}"/>
              </a:ext>
            </a:extLst>
          </p:cNvPr>
          <p:cNvCxnSpPr>
            <a:cxnSpLocks/>
          </p:cNvCxnSpPr>
          <p:nvPr/>
        </p:nvCxnSpPr>
        <p:spPr>
          <a:xfrm flipV="1">
            <a:off x="5759115" y="5183105"/>
            <a:ext cx="0" cy="617620"/>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68954B-99E1-4B92-8D3B-C7FFF4BDB926}"/>
              </a:ext>
            </a:extLst>
          </p:cNvPr>
          <p:cNvCxnSpPr>
            <a:cxnSpLocks/>
          </p:cNvCxnSpPr>
          <p:nvPr/>
        </p:nvCxnSpPr>
        <p:spPr>
          <a:xfrm>
            <a:off x="7347284" y="4593557"/>
            <a:ext cx="0" cy="649706"/>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8B1F26-DAC1-3637-9725-36B316EE2B16}"/>
              </a:ext>
            </a:extLst>
          </p:cNvPr>
          <p:cNvCxnSpPr>
            <a:cxnSpLocks/>
          </p:cNvCxnSpPr>
          <p:nvPr/>
        </p:nvCxnSpPr>
        <p:spPr>
          <a:xfrm flipV="1">
            <a:off x="2542674" y="5155031"/>
            <a:ext cx="0" cy="617620"/>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4FE9B1-D91F-65C7-F7BE-967F1317E9FC}"/>
              </a:ext>
            </a:extLst>
          </p:cNvPr>
          <p:cNvSpPr txBox="1"/>
          <p:nvPr/>
        </p:nvSpPr>
        <p:spPr>
          <a:xfrm>
            <a:off x="598024" y="4600408"/>
            <a:ext cx="830179" cy="400110"/>
          </a:xfrm>
          <a:prstGeom prst="rect">
            <a:avLst/>
          </a:prstGeom>
          <a:noFill/>
        </p:spPr>
        <p:txBody>
          <a:bodyPr wrap="square" rtlCol="0">
            <a:spAutoFit/>
          </a:bodyPr>
          <a:lstStyle/>
          <a:p>
            <a:r>
              <a:rPr lang="en-US" sz="2000" b="1" dirty="0"/>
              <a:t>2021</a:t>
            </a:r>
            <a:endParaRPr lang="en-US" b="1" dirty="0"/>
          </a:p>
        </p:txBody>
      </p:sp>
    </p:spTree>
    <p:extLst>
      <p:ext uri="{BB962C8B-B14F-4D97-AF65-F5344CB8AC3E}">
        <p14:creationId xmlns:p14="http://schemas.microsoft.com/office/powerpoint/2010/main" val="3372029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Questions ?</a:t>
            </a:r>
          </a:p>
        </p:txBody>
      </p:sp>
      <p:sp>
        <p:nvSpPr>
          <p:cNvPr id="7" name="Content Placeholder 6">
            <a:extLst>
              <a:ext uri="{FF2B5EF4-FFF2-40B4-BE49-F238E27FC236}">
                <a16:creationId xmlns:a16="http://schemas.microsoft.com/office/drawing/2014/main" id="{F6DD04B6-E151-4EB9-ACD2-4415AC08866A}"/>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02529046-796B-24D9-4057-CDB37F6E904A}"/>
              </a:ext>
            </a:extLst>
          </p:cNvPr>
          <p:cNvSpPr txBox="1">
            <a:spLocks/>
          </p:cNvSpPr>
          <p:nvPr/>
        </p:nvSpPr>
        <p:spPr>
          <a:xfrm>
            <a:off x="418787" y="838344"/>
            <a:ext cx="7953687" cy="1457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Contact Info</a:t>
            </a:r>
          </a:p>
          <a:p>
            <a:pPr lvl="1"/>
            <a:r>
              <a:rPr lang="en-US" dirty="0"/>
              <a:t>Brian Teles, PE (PennDOT Consultant PM)</a:t>
            </a:r>
          </a:p>
          <a:p>
            <a:pPr lvl="1"/>
            <a:r>
              <a:rPr lang="en-US" dirty="0">
                <a:hlinkClick r:id="rId2"/>
              </a:rPr>
              <a:t>c-bteles@pa.gov</a:t>
            </a:r>
            <a:r>
              <a:rPr lang="en-US" dirty="0"/>
              <a:t> </a:t>
            </a:r>
          </a:p>
        </p:txBody>
      </p:sp>
      <p:pic>
        <p:nvPicPr>
          <p:cNvPr id="3" name="Picture 2">
            <a:extLst>
              <a:ext uri="{FF2B5EF4-FFF2-40B4-BE49-F238E27FC236}">
                <a16:creationId xmlns:a16="http://schemas.microsoft.com/office/drawing/2014/main" id="{3B35A8FF-D204-B1D5-5F8E-E73D465494CD}"/>
              </a:ext>
            </a:extLst>
          </p:cNvPr>
          <p:cNvPicPr>
            <a:picLocks noChangeAspect="1"/>
          </p:cNvPicPr>
          <p:nvPr/>
        </p:nvPicPr>
        <p:blipFill>
          <a:blip r:embed="rId3"/>
          <a:stretch>
            <a:fillRect/>
          </a:stretch>
        </p:blipFill>
        <p:spPr>
          <a:xfrm>
            <a:off x="0" y="2981037"/>
            <a:ext cx="9144000" cy="3896013"/>
          </a:xfrm>
          <a:prstGeom prst="rect">
            <a:avLst/>
          </a:prstGeom>
        </p:spPr>
      </p:pic>
    </p:spTree>
    <p:extLst>
      <p:ext uri="{BB962C8B-B14F-4D97-AF65-F5344CB8AC3E}">
        <p14:creationId xmlns:p14="http://schemas.microsoft.com/office/powerpoint/2010/main" val="3310213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Hill to hill bridge - introduction</a:t>
            </a:r>
          </a:p>
        </p:txBody>
      </p:sp>
      <p:sp>
        <p:nvSpPr>
          <p:cNvPr id="7" name="Content Placeholder 6">
            <a:extLst>
              <a:ext uri="{FF2B5EF4-FFF2-40B4-BE49-F238E27FC236}">
                <a16:creationId xmlns:a16="http://schemas.microsoft.com/office/drawing/2014/main" id="{F6DD04B6-E151-4EB9-ACD2-4415AC08866A}"/>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02529046-796B-24D9-4057-CDB37F6E904A}"/>
              </a:ext>
            </a:extLst>
          </p:cNvPr>
          <p:cNvSpPr txBox="1">
            <a:spLocks/>
          </p:cNvSpPr>
          <p:nvPr/>
        </p:nvSpPr>
        <p:spPr>
          <a:xfrm>
            <a:off x="418787" y="838344"/>
            <a:ext cx="7953687" cy="16332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Constructed 1924</a:t>
            </a:r>
          </a:p>
          <a:p>
            <a:r>
              <a:rPr lang="en-US" dirty="0"/>
              <a:t>13-spans crossing Lehigh River, Sand Island Park, D&amp;L Canal Trail and multiple rail lines</a:t>
            </a:r>
          </a:p>
          <a:p>
            <a:r>
              <a:rPr lang="en-US" dirty="0"/>
              <a:t>Carries more than 55,000 vehicles per day</a:t>
            </a:r>
          </a:p>
        </p:txBody>
      </p:sp>
      <p:pic>
        <p:nvPicPr>
          <p:cNvPr id="3" name="Picture 2">
            <a:extLst>
              <a:ext uri="{FF2B5EF4-FFF2-40B4-BE49-F238E27FC236}">
                <a16:creationId xmlns:a16="http://schemas.microsoft.com/office/drawing/2014/main" id="{B4A3250A-B48A-A31D-1346-EE95F99FAFD8}"/>
              </a:ext>
            </a:extLst>
          </p:cNvPr>
          <p:cNvPicPr>
            <a:picLocks noChangeAspect="1"/>
          </p:cNvPicPr>
          <p:nvPr/>
        </p:nvPicPr>
        <p:blipFill>
          <a:blip r:embed="rId2"/>
          <a:stretch>
            <a:fillRect/>
          </a:stretch>
        </p:blipFill>
        <p:spPr>
          <a:xfrm>
            <a:off x="0" y="2981037"/>
            <a:ext cx="9144000" cy="3896013"/>
          </a:xfrm>
          <a:prstGeom prst="rect">
            <a:avLst/>
          </a:prstGeom>
        </p:spPr>
      </p:pic>
      <p:sp>
        <p:nvSpPr>
          <p:cNvPr id="5" name="TextBox 4">
            <a:extLst>
              <a:ext uri="{FF2B5EF4-FFF2-40B4-BE49-F238E27FC236}">
                <a16:creationId xmlns:a16="http://schemas.microsoft.com/office/drawing/2014/main" id="{DDE575A3-3E44-9306-F909-4E693381D181}"/>
              </a:ext>
            </a:extLst>
          </p:cNvPr>
          <p:cNvSpPr txBox="1"/>
          <p:nvPr/>
        </p:nvSpPr>
        <p:spPr>
          <a:xfrm>
            <a:off x="0" y="2981037"/>
            <a:ext cx="5325413" cy="369332"/>
          </a:xfrm>
          <a:prstGeom prst="rect">
            <a:avLst/>
          </a:prstGeom>
          <a:noFill/>
        </p:spPr>
        <p:txBody>
          <a:bodyPr wrap="square" rtlCol="0">
            <a:spAutoFit/>
          </a:bodyPr>
          <a:lstStyle/>
          <a:p>
            <a:r>
              <a:rPr lang="en-US" b="1" dirty="0">
                <a:solidFill>
                  <a:schemeClr val="bg1"/>
                </a:solidFill>
              </a:rPr>
              <a:t>Historic Aerial View of Hill to Hill Bridge looking North</a:t>
            </a:r>
          </a:p>
        </p:txBody>
      </p:sp>
    </p:spTree>
    <p:extLst>
      <p:ext uri="{BB962C8B-B14F-4D97-AF65-F5344CB8AC3E}">
        <p14:creationId xmlns:p14="http://schemas.microsoft.com/office/powerpoint/2010/main" val="1456242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F7AE-5E40-ACF4-028C-B773E18A1B8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9C6F0E3-B16B-8A9D-EEA4-DDF588628FEE}"/>
              </a:ext>
            </a:extLst>
          </p:cNvPr>
          <p:cNvSpPr>
            <a:spLocks noGrp="1"/>
          </p:cNvSpPr>
          <p:nvPr>
            <p:ph type="body" sz="quarter" idx="14"/>
          </p:nvPr>
        </p:nvSpPr>
        <p:spPr>
          <a:xfrm>
            <a:off x="184572" y="25506"/>
            <a:ext cx="8746086" cy="1386919"/>
          </a:xfrm>
        </p:spPr>
        <p:txBody>
          <a:bodyPr/>
          <a:lstStyle/>
          <a:p>
            <a:r>
              <a:rPr lang="en-US" sz="3000" dirty="0"/>
              <a:t>Hill to hill bridge - introduction</a:t>
            </a:r>
          </a:p>
        </p:txBody>
      </p:sp>
      <p:sp>
        <p:nvSpPr>
          <p:cNvPr id="7" name="Content Placeholder 6">
            <a:extLst>
              <a:ext uri="{FF2B5EF4-FFF2-40B4-BE49-F238E27FC236}">
                <a16:creationId xmlns:a16="http://schemas.microsoft.com/office/drawing/2014/main" id="{162A6649-82D4-E1DC-2C4C-3E3B023D9234}"/>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2E5785B4-2503-F88B-378A-98680B4FB2BC}"/>
              </a:ext>
            </a:extLst>
          </p:cNvPr>
          <p:cNvSpPr txBox="1">
            <a:spLocks/>
          </p:cNvSpPr>
          <p:nvPr/>
        </p:nvSpPr>
        <p:spPr>
          <a:xfrm>
            <a:off x="418787" y="733569"/>
            <a:ext cx="8540641" cy="163327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Seven original ramps (</a:t>
            </a:r>
            <a:r>
              <a:rPr lang="en-US" dirty="0">
                <a:highlight>
                  <a:srgbClr val="00FF00"/>
                </a:highlight>
              </a:rPr>
              <a:t>3 original remain</a:t>
            </a:r>
            <a:r>
              <a:rPr lang="en-US" dirty="0"/>
              <a:t>; </a:t>
            </a:r>
            <a:r>
              <a:rPr lang="en-US" dirty="0">
                <a:highlight>
                  <a:srgbClr val="00FFFF"/>
                </a:highlight>
              </a:rPr>
              <a:t>1 relocated</a:t>
            </a:r>
            <a:r>
              <a:rPr lang="en-US" dirty="0"/>
              <a:t>)</a:t>
            </a:r>
          </a:p>
          <a:p>
            <a:r>
              <a:rPr lang="en-US" dirty="0"/>
              <a:t>“Spur Route” built late 1960s to north (steel bridge added)</a:t>
            </a:r>
          </a:p>
          <a:p>
            <a:r>
              <a:rPr lang="en-US" dirty="0"/>
              <a:t>Sign structure added</a:t>
            </a:r>
          </a:p>
          <a:p>
            <a:r>
              <a:rPr lang="en-US" dirty="0"/>
              <a:t>Third Street approach ramp relocated circa 2010</a:t>
            </a:r>
          </a:p>
        </p:txBody>
      </p:sp>
      <p:pic>
        <p:nvPicPr>
          <p:cNvPr id="12" name="Picture 11">
            <a:extLst>
              <a:ext uri="{FF2B5EF4-FFF2-40B4-BE49-F238E27FC236}">
                <a16:creationId xmlns:a16="http://schemas.microsoft.com/office/drawing/2014/main" id="{376307C9-3A86-19CE-B6C8-1ACBEE1C372A}"/>
              </a:ext>
            </a:extLst>
          </p:cNvPr>
          <p:cNvPicPr>
            <a:picLocks noChangeAspect="1"/>
          </p:cNvPicPr>
          <p:nvPr/>
        </p:nvPicPr>
        <p:blipFill>
          <a:blip r:embed="rId3"/>
          <a:srcRect t="11169" r="4650" b="12887"/>
          <a:stretch/>
        </p:blipFill>
        <p:spPr>
          <a:xfrm>
            <a:off x="5506" y="2562225"/>
            <a:ext cx="9143334" cy="4295775"/>
          </a:xfrm>
          <a:prstGeom prst="rect">
            <a:avLst/>
          </a:prstGeom>
        </p:spPr>
      </p:pic>
      <p:sp>
        <p:nvSpPr>
          <p:cNvPr id="8" name="TextBox 7">
            <a:extLst>
              <a:ext uri="{FF2B5EF4-FFF2-40B4-BE49-F238E27FC236}">
                <a16:creationId xmlns:a16="http://schemas.microsoft.com/office/drawing/2014/main" id="{88898C49-821D-3BEF-3BEA-15E8051A39D1}"/>
              </a:ext>
            </a:extLst>
          </p:cNvPr>
          <p:cNvSpPr txBox="1"/>
          <p:nvPr/>
        </p:nvSpPr>
        <p:spPr>
          <a:xfrm>
            <a:off x="86422" y="6488668"/>
            <a:ext cx="5325413" cy="369332"/>
          </a:xfrm>
          <a:prstGeom prst="rect">
            <a:avLst/>
          </a:prstGeom>
          <a:noFill/>
        </p:spPr>
        <p:txBody>
          <a:bodyPr wrap="square" rtlCol="0">
            <a:spAutoFit/>
          </a:bodyPr>
          <a:lstStyle/>
          <a:p>
            <a:r>
              <a:rPr lang="en-US" b="1" dirty="0">
                <a:solidFill>
                  <a:schemeClr val="bg1"/>
                </a:solidFill>
              </a:rPr>
              <a:t>Plan of Hill to Hill Bridge</a:t>
            </a:r>
          </a:p>
        </p:txBody>
      </p:sp>
    </p:spTree>
    <p:extLst>
      <p:ext uri="{BB962C8B-B14F-4D97-AF65-F5344CB8AC3E}">
        <p14:creationId xmlns:p14="http://schemas.microsoft.com/office/powerpoint/2010/main" val="3957543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E9E9-6BF0-6AE5-0739-B0177D8013A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64173BE-3313-ACCE-4F8A-533DAAB6E1A2}"/>
              </a:ext>
            </a:extLst>
          </p:cNvPr>
          <p:cNvSpPr>
            <a:spLocks noGrp="1"/>
          </p:cNvSpPr>
          <p:nvPr>
            <p:ph type="body" sz="quarter" idx="14"/>
          </p:nvPr>
        </p:nvSpPr>
        <p:spPr>
          <a:xfrm>
            <a:off x="184572" y="25506"/>
            <a:ext cx="8746086" cy="1386919"/>
          </a:xfrm>
        </p:spPr>
        <p:txBody>
          <a:bodyPr/>
          <a:lstStyle/>
          <a:p>
            <a:r>
              <a:rPr lang="en-US" sz="3000" dirty="0"/>
              <a:t>Hill to hill bridge - introduction</a:t>
            </a:r>
          </a:p>
        </p:txBody>
      </p:sp>
      <p:sp>
        <p:nvSpPr>
          <p:cNvPr id="7" name="Content Placeholder 6">
            <a:extLst>
              <a:ext uri="{FF2B5EF4-FFF2-40B4-BE49-F238E27FC236}">
                <a16:creationId xmlns:a16="http://schemas.microsoft.com/office/drawing/2014/main" id="{802F67A9-A782-2BDF-108C-F1F4DAF042F9}"/>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9AEAF8E4-10F9-E53A-A83A-AB9134259C0C}"/>
              </a:ext>
            </a:extLst>
          </p:cNvPr>
          <p:cNvSpPr txBox="1">
            <a:spLocks/>
          </p:cNvSpPr>
          <p:nvPr/>
        </p:nvSpPr>
        <p:spPr>
          <a:xfrm>
            <a:off x="418787" y="685944"/>
            <a:ext cx="8540641" cy="16332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 original ramps remain – Main Street, Spring Street, Brighton Street</a:t>
            </a:r>
          </a:p>
          <a:p>
            <a:r>
              <a:rPr lang="en-US" dirty="0"/>
              <a:t>1 original ramp relocated – 2nd Street Ramp</a:t>
            </a:r>
          </a:p>
          <a:p>
            <a:r>
              <a:rPr lang="en-US" dirty="0"/>
              <a:t>“Spur Route” built late 1960s to north (steel bridge added)</a:t>
            </a:r>
          </a:p>
          <a:p>
            <a:r>
              <a:rPr lang="en-US" dirty="0"/>
              <a:t>Sign structure added</a:t>
            </a:r>
          </a:p>
        </p:txBody>
      </p:sp>
      <p:pic>
        <p:nvPicPr>
          <p:cNvPr id="4" name="Picture 3" descr="A picture containing grass, sky, tree, outdoor&#10;&#10;Description automatically generated">
            <a:extLst>
              <a:ext uri="{FF2B5EF4-FFF2-40B4-BE49-F238E27FC236}">
                <a16:creationId xmlns:a16="http://schemas.microsoft.com/office/drawing/2014/main" id="{6751C1F9-CC0D-ACC2-3F21-BF3BB0723AC3}"/>
              </a:ext>
            </a:extLst>
          </p:cNvPr>
          <p:cNvPicPr>
            <a:picLocks noChangeAspect="1"/>
          </p:cNvPicPr>
          <p:nvPr/>
        </p:nvPicPr>
        <p:blipFill rotWithShape="1">
          <a:blip r:embed="rId3">
            <a:extLst>
              <a:ext uri="{28A0092B-C50C-407E-A947-70E740481C1C}">
                <a14:useLocalDpi xmlns:a14="http://schemas.microsoft.com/office/drawing/2010/main" val="0"/>
              </a:ext>
            </a:extLst>
          </a:blip>
          <a:srcRect l="-1041" t="15263" r="9090" b="16748"/>
          <a:stretch/>
        </p:blipFill>
        <p:spPr>
          <a:xfrm>
            <a:off x="-105589" y="2204233"/>
            <a:ext cx="9249589" cy="4653767"/>
          </a:xfrm>
          <a:prstGeom prst="rect">
            <a:avLst/>
          </a:prstGeom>
        </p:spPr>
      </p:pic>
      <p:sp>
        <p:nvSpPr>
          <p:cNvPr id="8" name="TextBox 7">
            <a:extLst>
              <a:ext uri="{FF2B5EF4-FFF2-40B4-BE49-F238E27FC236}">
                <a16:creationId xmlns:a16="http://schemas.microsoft.com/office/drawing/2014/main" id="{D17DAF6C-8682-53D0-740E-1CFD6CF91527}"/>
              </a:ext>
            </a:extLst>
          </p:cNvPr>
          <p:cNvSpPr txBox="1"/>
          <p:nvPr/>
        </p:nvSpPr>
        <p:spPr>
          <a:xfrm>
            <a:off x="0" y="6439875"/>
            <a:ext cx="5325413" cy="369332"/>
          </a:xfrm>
          <a:prstGeom prst="rect">
            <a:avLst/>
          </a:prstGeom>
          <a:noFill/>
        </p:spPr>
        <p:txBody>
          <a:bodyPr wrap="square" rtlCol="0">
            <a:spAutoFit/>
          </a:bodyPr>
          <a:lstStyle/>
          <a:p>
            <a:r>
              <a:rPr lang="en-US" b="1" dirty="0">
                <a:solidFill>
                  <a:schemeClr val="bg1"/>
                </a:solidFill>
              </a:rPr>
              <a:t>Hill to Hill Bridge Looking North</a:t>
            </a:r>
          </a:p>
        </p:txBody>
      </p:sp>
      <p:sp>
        <p:nvSpPr>
          <p:cNvPr id="9" name="TextBox 8">
            <a:extLst>
              <a:ext uri="{FF2B5EF4-FFF2-40B4-BE49-F238E27FC236}">
                <a16:creationId xmlns:a16="http://schemas.microsoft.com/office/drawing/2014/main" id="{138BBC0C-39CB-8AF2-AE3C-635EBCE85999}"/>
              </a:ext>
            </a:extLst>
          </p:cNvPr>
          <p:cNvSpPr txBox="1"/>
          <p:nvPr/>
        </p:nvSpPr>
        <p:spPr>
          <a:xfrm>
            <a:off x="4462055" y="5753095"/>
            <a:ext cx="2449000" cy="707886"/>
          </a:xfrm>
          <a:prstGeom prst="rect">
            <a:avLst/>
          </a:prstGeom>
          <a:noFill/>
          <a:ln>
            <a:noFill/>
          </a:ln>
        </p:spPr>
        <p:txBody>
          <a:bodyPr wrap="square" rtlCol="0">
            <a:spAutoFit/>
          </a:bodyPr>
          <a:lstStyle/>
          <a:p>
            <a:r>
              <a:rPr lang="en-US" sz="2000" b="1" dirty="0">
                <a:solidFill>
                  <a:schemeClr val="bg1"/>
                </a:solidFill>
              </a:rPr>
              <a:t>Brighton St Ramp</a:t>
            </a:r>
          </a:p>
          <a:p>
            <a:r>
              <a:rPr lang="en-US" sz="2000" b="1" dirty="0">
                <a:solidFill>
                  <a:schemeClr val="bg1"/>
                </a:solidFill>
              </a:rPr>
              <a:t>(</a:t>
            </a:r>
            <a:r>
              <a:rPr lang="en-US" sz="2000" b="1" dirty="0" err="1">
                <a:solidFill>
                  <a:schemeClr val="bg1"/>
                </a:solidFill>
              </a:rPr>
              <a:t>fka</a:t>
            </a:r>
            <a:r>
              <a:rPr lang="en-US" sz="2000" b="1" dirty="0">
                <a:solidFill>
                  <a:schemeClr val="bg1"/>
                </a:solidFill>
              </a:rPr>
              <a:t> Lehigh St Ramp)</a:t>
            </a:r>
          </a:p>
        </p:txBody>
      </p:sp>
      <p:cxnSp>
        <p:nvCxnSpPr>
          <p:cNvPr id="10" name="Straight Arrow Connector 9">
            <a:extLst>
              <a:ext uri="{FF2B5EF4-FFF2-40B4-BE49-F238E27FC236}">
                <a16:creationId xmlns:a16="http://schemas.microsoft.com/office/drawing/2014/main" id="{4841BC7C-FB22-1D5C-CEC3-71AFCDB08B88}"/>
              </a:ext>
            </a:extLst>
          </p:cNvPr>
          <p:cNvCxnSpPr>
            <a:cxnSpLocks/>
          </p:cNvCxnSpPr>
          <p:nvPr/>
        </p:nvCxnSpPr>
        <p:spPr>
          <a:xfrm flipH="1" flipV="1">
            <a:off x="4572000" y="5124450"/>
            <a:ext cx="266700" cy="703990"/>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9C9F4BF0-134A-E94B-2ADA-D95648FF463C}"/>
              </a:ext>
            </a:extLst>
          </p:cNvPr>
          <p:cNvSpPr txBox="1"/>
          <p:nvPr/>
        </p:nvSpPr>
        <p:spPr>
          <a:xfrm>
            <a:off x="6911055" y="3240981"/>
            <a:ext cx="1992313" cy="707886"/>
          </a:xfrm>
          <a:prstGeom prst="rect">
            <a:avLst/>
          </a:prstGeom>
          <a:noFill/>
          <a:ln>
            <a:noFill/>
          </a:ln>
        </p:spPr>
        <p:txBody>
          <a:bodyPr wrap="square" rtlCol="0">
            <a:spAutoFit/>
          </a:bodyPr>
          <a:lstStyle/>
          <a:p>
            <a:r>
              <a:rPr lang="en-US" sz="2000" b="1" dirty="0">
                <a:solidFill>
                  <a:schemeClr val="bg1"/>
                </a:solidFill>
              </a:rPr>
              <a:t>2</a:t>
            </a:r>
            <a:r>
              <a:rPr lang="en-US" sz="2000" b="1" baseline="30000" dirty="0">
                <a:solidFill>
                  <a:schemeClr val="bg1"/>
                </a:solidFill>
              </a:rPr>
              <a:t>nd</a:t>
            </a:r>
            <a:r>
              <a:rPr lang="en-US" sz="2000" b="1" dirty="0">
                <a:solidFill>
                  <a:schemeClr val="bg1"/>
                </a:solidFill>
              </a:rPr>
              <a:t> St. Ramp </a:t>
            </a:r>
          </a:p>
          <a:p>
            <a:r>
              <a:rPr lang="en-US" sz="2000" b="1" dirty="0">
                <a:solidFill>
                  <a:schemeClr val="bg1"/>
                </a:solidFill>
              </a:rPr>
              <a:t>(</a:t>
            </a:r>
            <a:r>
              <a:rPr lang="en-US" sz="2000" b="1" dirty="0" err="1">
                <a:solidFill>
                  <a:schemeClr val="bg1"/>
                </a:solidFill>
              </a:rPr>
              <a:t>fka</a:t>
            </a:r>
            <a:r>
              <a:rPr lang="en-US" sz="2000" b="1" dirty="0">
                <a:solidFill>
                  <a:schemeClr val="bg1"/>
                </a:solidFill>
              </a:rPr>
              <a:t> 3</a:t>
            </a:r>
            <a:r>
              <a:rPr lang="en-US" sz="2000" b="1" baseline="30000" dirty="0">
                <a:solidFill>
                  <a:schemeClr val="bg1"/>
                </a:solidFill>
              </a:rPr>
              <a:t>rd</a:t>
            </a:r>
            <a:r>
              <a:rPr lang="en-US" sz="2000" b="1" dirty="0">
                <a:solidFill>
                  <a:schemeClr val="bg1"/>
                </a:solidFill>
              </a:rPr>
              <a:t> St Ramp)</a:t>
            </a:r>
          </a:p>
        </p:txBody>
      </p:sp>
      <p:cxnSp>
        <p:nvCxnSpPr>
          <p:cNvPr id="15" name="Straight Arrow Connector 14">
            <a:extLst>
              <a:ext uri="{FF2B5EF4-FFF2-40B4-BE49-F238E27FC236}">
                <a16:creationId xmlns:a16="http://schemas.microsoft.com/office/drawing/2014/main" id="{945F72F5-DDEE-4EEE-F934-888191BB477C}"/>
              </a:ext>
            </a:extLst>
          </p:cNvPr>
          <p:cNvCxnSpPr>
            <a:cxnSpLocks/>
            <a:stCxn id="14" idx="2"/>
          </p:cNvCxnSpPr>
          <p:nvPr/>
        </p:nvCxnSpPr>
        <p:spPr>
          <a:xfrm flipH="1">
            <a:off x="7905750" y="3948867"/>
            <a:ext cx="1462" cy="1462896"/>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20" name="TextBox 19">
            <a:extLst>
              <a:ext uri="{FF2B5EF4-FFF2-40B4-BE49-F238E27FC236}">
                <a16:creationId xmlns:a16="http://schemas.microsoft.com/office/drawing/2014/main" id="{992DBFB1-1EB5-FCCB-DB91-8FC37B97BA19}"/>
              </a:ext>
            </a:extLst>
          </p:cNvPr>
          <p:cNvSpPr txBox="1"/>
          <p:nvPr/>
        </p:nvSpPr>
        <p:spPr>
          <a:xfrm>
            <a:off x="184573" y="3212919"/>
            <a:ext cx="2489028" cy="707886"/>
          </a:xfrm>
          <a:prstGeom prst="rect">
            <a:avLst/>
          </a:prstGeom>
          <a:noFill/>
          <a:ln>
            <a:noFill/>
          </a:ln>
        </p:spPr>
        <p:txBody>
          <a:bodyPr wrap="square" rtlCol="0">
            <a:spAutoFit/>
          </a:bodyPr>
          <a:lstStyle/>
          <a:p>
            <a:r>
              <a:rPr lang="en-US" sz="2000" b="1" dirty="0">
                <a:solidFill>
                  <a:schemeClr val="bg1"/>
                </a:solidFill>
              </a:rPr>
              <a:t>Spring St Ramp</a:t>
            </a:r>
          </a:p>
          <a:p>
            <a:r>
              <a:rPr lang="en-US" sz="2000" b="1" dirty="0">
                <a:solidFill>
                  <a:schemeClr val="bg1"/>
                </a:solidFill>
              </a:rPr>
              <a:t>(</a:t>
            </a:r>
            <a:r>
              <a:rPr lang="en-US" sz="2000" b="1" dirty="0" err="1">
                <a:solidFill>
                  <a:schemeClr val="bg1"/>
                </a:solidFill>
              </a:rPr>
              <a:t>fka</a:t>
            </a:r>
            <a:r>
              <a:rPr lang="en-US" sz="2000" b="1" dirty="0">
                <a:solidFill>
                  <a:schemeClr val="bg1"/>
                </a:solidFill>
              </a:rPr>
              <a:t> West Side Ramp)</a:t>
            </a:r>
          </a:p>
        </p:txBody>
      </p:sp>
      <p:cxnSp>
        <p:nvCxnSpPr>
          <p:cNvPr id="21" name="Straight Arrow Connector 20">
            <a:extLst>
              <a:ext uri="{FF2B5EF4-FFF2-40B4-BE49-F238E27FC236}">
                <a16:creationId xmlns:a16="http://schemas.microsoft.com/office/drawing/2014/main" id="{9E1B884D-E105-D848-8170-354180EA0461}"/>
              </a:ext>
            </a:extLst>
          </p:cNvPr>
          <p:cNvCxnSpPr>
            <a:cxnSpLocks/>
          </p:cNvCxnSpPr>
          <p:nvPr/>
        </p:nvCxnSpPr>
        <p:spPr>
          <a:xfrm flipV="1">
            <a:off x="1586010" y="2971800"/>
            <a:ext cx="252315" cy="269181"/>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24" name="TextBox 23">
            <a:extLst>
              <a:ext uri="{FF2B5EF4-FFF2-40B4-BE49-F238E27FC236}">
                <a16:creationId xmlns:a16="http://schemas.microsoft.com/office/drawing/2014/main" id="{2335C6DD-3DF5-3759-B69F-5CEA9E1778BD}"/>
              </a:ext>
            </a:extLst>
          </p:cNvPr>
          <p:cNvSpPr txBox="1"/>
          <p:nvPr/>
        </p:nvSpPr>
        <p:spPr>
          <a:xfrm>
            <a:off x="3800054" y="3028890"/>
            <a:ext cx="1778105" cy="400110"/>
          </a:xfrm>
          <a:prstGeom prst="rect">
            <a:avLst/>
          </a:prstGeom>
          <a:noFill/>
          <a:ln>
            <a:noFill/>
          </a:ln>
        </p:spPr>
        <p:txBody>
          <a:bodyPr wrap="square" rtlCol="0">
            <a:spAutoFit/>
          </a:bodyPr>
          <a:lstStyle/>
          <a:p>
            <a:r>
              <a:rPr lang="en-US" sz="2000" b="1" dirty="0">
                <a:solidFill>
                  <a:schemeClr val="bg1"/>
                </a:solidFill>
              </a:rPr>
              <a:t>Main St. Ramp</a:t>
            </a:r>
          </a:p>
        </p:txBody>
      </p:sp>
      <p:cxnSp>
        <p:nvCxnSpPr>
          <p:cNvPr id="25" name="Straight Arrow Connector 24">
            <a:extLst>
              <a:ext uri="{FF2B5EF4-FFF2-40B4-BE49-F238E27FC236}">
                <a16:creationId xmlns:a16="http://schemas.microsoft.com/office/drawing/2014/main" id="{6A5F1954-88A8-3D01-1F33-AA9E0E7CD4B4}"/>
              </a:ext>
            </a:extLst>
          </p:cNvPr>
          <p:cNvCxnSpPr>
            <a:cxnSpLocks/>
          </p:cNvCxnSpPr>
          <p:nvPr/>
        </p:nvCxnSpPr>
        <p:spPr>
          <a:xfrm flipH="1" flipV="1">
            <a:off x="3419249" y="2903545"/>
            <a:ext cx="405412" cy="212628"/>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26" name="TextBox 25">
            <a:extLst>
              <a:ext uri="{FF2B5EF4-FFF2-40B4-BE49-F238E27FC236}">
                <a16:creationId xmlns:a16="http://schemas.microsoft.com/office/drawing/2014/main" id="{152E3EA0-A28B-63A1-2047-E518D0CFFCF7}"/>
              </a:ext>
            </a:extLst>
          </p:cNvPr>
          <p:cNvSpPr txBox="1"/>
          <p:nvPr/>
        </p:nvSpPr>
        <p:spPr>
          <a:xfrm>
            <a:off x="145712" y="2236690"/>
            <a:ext cx="1778105" cy="707886"/>
          </a:xfrm>
          <a:prstGeom prst="rect">
            <a:avLst/>
          </a:prstGeom>
          <a:noFill/>
          <a:ln>
            <a:noFill/>
          </a:ln>
        </p:spPr>
        <p:txBody>
          <a:bodyPr wrap="square" rtlCol="0">
            <a:spAutoFit/>
          </a:bodyPr>
          <a:lstStyle/>
          <a:p>
            <a:r>
              <a:rPr lang="en-US" sz="2000" b="1" dirty="0">
                <a:solidFill>
                  <a:schemeClr val="bg1"/>
                </a:solidFill>
              </a:rPr>
              <a:t>Spur Route (aka SR378)</a:t>
            </a:r>
          </a:p>
        </p:txBody>
      </p:sp>
      <p:cxnSp>
        <p:nvCxnSpPr>
          <p:cNvPr id="27" name="Straight Arrow Connector 26">
            <a:extLst>
              <a:ext uri="{FF2B5EF4-FFF2-40B4-BE49-F238E27FC236}">
                <a16:creationId xmlns:a16="http://schemas.microsoft.com/office/drawing/2014/main" id="{44735051-51C6-2D22-D99E-ADDFF57FE1EE}"/>
              </a:ext>
            </a:extLst>
          </p:cNvPr>
          <p:cNvCxnSpPr>
            <a:cxnSpLocks/>
          </p:cNvCxnSpPr>
          <p:nvPr/>
        </p:nvCxnSpPr>
        <p:spPr>
          <a:xfrm>
            <a:off x="1514475" y="2559627"/>
            <a:ext cx="472508" cy="204411"/>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30" name="TextBox 29">
            <a:extLst>
              <a:ext uri="{FF2B5EF4-FFF2-40B4-BE49-F238E27FC236}">
                <a16:creationId xmlns:a16="http://schemas.microsoft.com/office/drawing/2014/main" id="{D3C09284-7BBB-EF1F-5CEE-F3C87ED4BC0A}"/>
              </a:ext>
            </a:extLst>
          </p:cNvPr>
          <p:cNvSpPr txBox="1"/>
          <p:nvPr/>
        </p:nvSpPr>
        <p:spPr>
          <a:xfrm>
            <a:off x="2427833" y="2173877"/>
            <a:ext cx="1778105" cy="400110"/>
          </a:xfrm>
          <a:prstGeom prst="rect">
            <a:avLst/>
          </a:prstGeom>
          <a:noFill/>
          <a:ln>
            <a:noFill/>
          </a:ln>
        </p:spPr>
        <p:txBody>
          <a:bodyPr wrap="square" rtlCol="0">
            <a:spAutoFit/>
          </a:bodyPr>
          <a:lstStyle/>
          <a:p>
            <a:r>
              <a:rPr lang="en-US" sz="2000" b="1" dirty="0">
                <a:solidFill>
                  <a:schemeClr val="bg1"/>
                </a:solidFill>
              </a:rPr>
              <a:t>Sign Structure</a:t>
            </a:r>
          </a:p>
        </p:txBody>
      </p:sp>
      <p:cxnSp>
        <p:nvCxnSpPr>
          <p:cNvPr id="31" name="Straight Arrow Connector 30">
            <a:extLst>
              <a:ext uri="{FF2B5EF4-FFF2-40B4-BE49-F238E27FC236}">
                <a16:creationId xmlns:a16="http://schemas.microsoft.com/office/drawing/2014/main" id="{96E555F4-4441-42F7-2655-318D7340C5B8}"/>
              </a:ext>
            </a:extLst>
          </p:cNvPr>
          <p:cNvCxnSpPr>
            <a:cxnSpLocks/>
          </p:cNvCxnSpPr>
          <p:nvPr/>
        </p:nvCxnSpPr>
        <p:spPr>
          <a:xfrm flipH="1">
            <a:off x="2387841" y="2590633"/>
            <a:ext cx="604580" cy="243574"/>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69917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Hill to hill bridge - introduction</a:t>
            </a:r>
          </a:p>
        </p:txBody>
      </p:sp>
      <p:sp>
        <p:nvSpPr>
          <p:cNvPr id="2" name="Content Placeholder 2">
            <a:extLst>
              <a:ext uri="{FF2B5EF4-FFF2-40B4-BE49-F238E27FC236}">
                <a16:creationId xmlns:a16="http://schemas.microsoft.com/office/drawing/2014/main" id="{02529046-796B-24D9-4057-CDB37F6E904A}"/>
              </a:ext>
            </a:extLst>
          </p:cNvPr>
          <p:cNvSpPr txBox="1">
            <a:spLocks/>
          </p:cNvSpPr>
          <p:nvPr/>
        </p:nvSpPr>
        <p:spPr>
          <a:xfrm>
            <a:off x="418787" y="586248"/>
            <a:ext cx="7953687" cy="457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9" name="Content Placeholder 8" descr="A picture containing factory, outdoor, building, crowd&#10;&#10;Description automatically generated">
            <a:extLst>
              <a:ext uri="{FF2B5EF4-FFF2-40B4-BE49-F238E27FC236}">
                <a16:creationId xmlns:a16="http://schemas.microsoft.com/office/drawing/2014/main" id="{59285D7C-1CD7-8BF6-C614-9771BE39B3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2256" y="675429"/>
            <a:ext cx="7297445" cy="5653877"/>
          </a:xfrm>
        </p:spPr>
      </p:pic>
      <p:pic>
        <p:nvPicPr>
          <p:cNvPr id="11" name="Picture 10" descr="A bridge over a river&#10;&#10;Description automatically generated with medium confidence">
            <a:extLst>
              <a:ext uri="{FF2B5EF4-FFF2-40B4-BE49-F238E27FC236}">
                <a16:creationId xmlns:a16="http://schemas.microsoft.com/office/drawing/2014/main" id="{A3C19525-9885-2392-6B72-883EF0F30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35" y="695554"/>
            <a:ext cx="8480816" cy="5653877"/>
          </a:xfrm>
          <a:prstGeom prst="rect">
            <a:avLst/>
          </a:prstGeom>
        </p:spPr>
      </p:pic>
    </p:spTree>
    <p:extLst>
      <p:ext uri="{BB962C8B-B14F-4D97-AF65-F5344CB8AC3E}">
        <p14:creationId xmlns:p14="http://schemas.microsoft.com/office/powerpoint/2010/main" val="38678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Hill to hill bridge - introduction</a:t>
            </a:r>
          </a:p>
        </p:txBody>
      </p:sp>
      <p:pic>
        <p:nvPicPr>
          <p:cNvPr id="4" name="Picture 3">
            <a:extLst>
              <a:ext uri="{FF2B5EF4-FFF2-40B4-BE49-F238E27FC236}">
                <a16:creationId xmlns:a16="http://schemas.microsoft.com/office/drawing/2014/main" id="{E2D6E1D6-CBE3-9ACD-D8E6-C70B762D8785}"/>
              </a:ext>
            </a:extLst>
          </p:cNvPr>
          <p:cNvPicPr>
            <a:picLocks noChangeAspect="1"/>
          </p:cNvPicPr>
          <p:nvPr/>
        </p:nvPicPr>
        <p:blipFill>
          <a:blip r:embed="rId3"/>
          <a:stretch>
            <a:fillRect/>
          </a:stretch>
        </p:blipFill>
        <p:spPr>
          <a:xfrm>
            <a:off x="0" y="1535305"/>
            <a:ext cx="9144000" cy="5331854"/>
          </a:xfrm>
          <a:prstGeom prst="rect">
            <a:avLst/>
          </a:prstGeom>
        </p:spPr>
      </p:pic>
      <p:sp>
        <p:nvSpPr>
          <p:cNvPr id="9" name="TextBox 8">
            <a:extLst>
              <a:ext uri="{FF2B5EF4-FFF2-40B4-BE49-F238E27FC236}">
                <a16:creationId xmlns:a16="http://schemas.microsoft.com/office/drawing/2014/main" id="{B9F32341-1549-BB09-24CB-C1D81707CCCA}"/>
              </a:ext>
            </a:extLst>
          </p:cNvPr>
          <p:cNvSpPr txBox="1"/>
          <p:nvPr/>
        </p:nvSpPr>
        <p:spPr>
          <a:xfrm>
            <a:off x="1734538" y="4746861"/>
            <a:ext cx="1778105" cy="707886"/>
          </a:xfrm>
          <a:prstGeom prst="rect">
            <a:avLst/>
          </a:prstGeom>
          <a:noFill/>
          <a:ln>
            <a:noFill/>
          </a:ln>
        </p:spPr>
        <p:txBody>
          <a:bodyPr wrap="square" rtlCol="0">
            <a:spAutoFit/>
          </a:bodyPr>
          <a:lstStyle/>
          <a:p>
            <a:r>
              <a:rPr lang="en-US" sz="2000" b="1" dirty="0">
                <a:solidFill>
                  <a:schemeClr val="bg1"/>
                </a:solidFill>
              </a:rPr>
              <a:t>2</a:t>
            </a:r>
            <a:r>
              <a:rPr lang="en-US" sz="2000" b="1" baseline="30000" dirty="0">
                <a:solidFill>
                  <a:schemeClr val="bg1"/>
                </a:solidFill>
              </a:rPr>
              <a:t>nd</a:t>
            </a:r>
            <a:r>
              <a:rPr lang="en-US" sz="2000" b="1" dirty="0">
                <a:solidFill>
                  <a:schemeClr val="bg1"/>
                </a:solidFill>
              </a:rPr>
              <a:t> St. Ramp/</a:t>
            </a:r>
          </a:p>
          <a:p>
            <a:r>
              <a:rPr lang="en-US" sz="2000" b="1" dirty="0">
                <a:solidFill>
                  <a:schemeClr val="bg1"/>
                </a:solidFill>
              </a:rPr>
              <a:t>Riverside Drive</a:t>
            </a:r>
          </a:p>
        </p:txBody>
      </p:sp>
      <p:sp>
        <p:nvSpPr>
          <p:cNvPr id="10" name="TextBox 9">
            <a:extLst>
              <a:ext uri="{FF2B5EF4-FFF2-40B4-BE49-F238E27FC236}">
                <a16:creationId xmlns:a16="http://schemas.microsoft.com/office/drawing/2014/main" id="{9F80DEED-8141-D54F-0781-9A0CACBB4825}"/>
              </a:ext>
            </a:extLst>
          </p:cNvPr>
          <p:cNvSpPr txBox="1"/>
          <p:nvPr/>
        </p:nvSpPr>
        <p:spPr>
          <a:xfrm>
            <a:off x="3004940" y="1534972"/>
            <a:ext cx="2054571" cy="707886"/>
          </a:xfrm>
          <a:prstGeom prst="rect">
            <a:avLst/>
          </a:prstGeom>
          <a:noFill/>
          <a:ln>
            <a:noFill/>
          </a:ln>
        </p:spPr>
        <p:txBody>
          <a:bodyPr wrap="square" rtlCol="0">
            <a:spAutoFit/>
          </a:bodyPr>
          <a:lstStyle/>
          <a:p>
            <a:r>
              <a:rPr lang="en-US" sz="2000" b="1" dirty="0">
                <a:solidFill>
                  <a:schemeClr val="bg1"/>
                </a:solidFill>
              </a:rPr>
              <a:t>Spring St. Bridge</a:t>
            </a:r>
          </a:p>
          <a:p>
            <a:r>
              <a:rPr lang="en-US" sz="2000" b="1" dirty="0">
                <a:solidFill>
                  <a:schemeClr val="bg1"/>
                </a:solidFill>
              </a:rPr>
              <a:t>(City owned)</a:t>
            </a:r>
          </a:p>
        </p:txBody>
      </p:sp>
      <p:sp>
        <p:nvSpPr>
          <p:cNvPr id="12" name="TextBox 11">
            <a:extLst>
              <a:ext uri="{FF2B5EF4-FFF2-40B4-BE49-F238E27FC236}">
                <a16:creationId xmlns:a16="http://schemas.microsoft.com/office/drawing/2014/main" id="{BABEB00B-D14A-5244-3C9A-FCB15AD3AF2B}"/>
              </a:ext>
            </a:extLst>
          </p:cNvPr>
          <p:cNvSpPr txBox="1"/>
          <p:nvPr/>
        </p:nvSpPr>
        <p:spPr>
          <a:xfrm>
            <a:off x="7207738" y="3181050"/>
            <a:ext cx="1506657" cy="400110"/>
          </a:xfrm>
          <a:prstGeom prst="rect">
            <a:avLst/>
          </a:prstGeom>
          <a:noFill/>
          <a:ln>
            <a:noFill/>
          </a:ln>
        </p:spPr>
        <p:txBody>
          <a:bodyPr wrap="square" rtlCol="0">
            <a:spAutoFit/>
          </a:bodyPr>
          <a:lstStyle/>
          <a:p>
            <a:r>
              <a:rPr lang="en-US" sz="2000" b="1" dirty="0">
                <a:solidFill>
                  <a:schemeClr val="bg1"/>
                </a:solidFill>
              </a:rPr>
              <a:t>W. Broad St.</a:t>
            </a:r>
          </a:p>
        </p:txBody>
      </p:sp>
      <p:sp>
        <p:nvSpPr>
          <p:cNvPr id="13" name="TextBox 12">
            <a:extLst>
              <a:ext uri="{FF2B5EF4-FFF2-40B4-BE49-F238E27FC236}">
                <a16:creationId xmlns:a16="http://schemas.microsoft.com/office/drawing/2014/main" id="{C4C72D6D-72BF-9801-0048-3954CF19317C}"/>
              </a:ext>
            </a:extLst>
          </p:cNvPr>
          <p:cNvSpPr txBox="1"/>
          <p:nvPr/>
        </p:nvSpPr>
        <p:spPr>
          <a:xfrm>
            <a:off x="4258219" y="3416527"/>
            <a:ext cx="1238298" cy="707886"/>
          </a:xfrm>
          <a:prstGeom prst="rect">
            <a:avLst/>
          </a:prstGeom>
          <a:noFill/>
          <a:ln>
            <a:noFill/>
          </a:ln>
        </p:spPr>
        <p:txBody>
          <a:bodyPr wrap="square" rtlCol="0">
            <a:spAutoFit/>
          </a:bodyPr>
          <a:lstStyle/>
          <a:p>
            <a:r>
              <a:rPr lang="en-US" sz="2000" b="1" dirty="0">
                <a:solidFill>
                  <a:schemeClr val="bg1"/>
                </a:solidFill>
              </a:rPr>
              <a:t>“Hub” &amp; </a:t>
            </a:r>
          </a:p>
          <a:p>
            <a:r>
              <a:rPr lang="en-US" sz="2000" b="1" dirty="0">
                <a:solidFill>
                  <a:schemeClr val="bg1"/>
                </a:solidFill>
              </a:rPr>
              <a:t>Sign Str. </a:t>
            </a:r>
          </a:p>
        </p:txBody>
      </p:sp>
      <p:cxnSp>
        <p:nvCxnSpPr>
          <p:cNvPr id="14" name="Straight Arrow Connector 13">
            <a:extLst>
              <a:ext uri="{FF2B5EF4-FFF2-40B4-BE49-F238E27FC236}">
                <a16:creationId xmlns:a16="http://schemas.microsoft.com/office/drawing/2014/main" id="{7E498473-82E1-E3B1-0858-7BBB345763CA}"/>
              </a:ext>
            </a:extLst>
          </p:cNvPr>
          <p:cNvCxnSpPr>
            <a:cxnSpLocks/>
          </p:cNvCxnSpPr>
          <p:nvPr/>
        </p:nvCxnSpPr>
        <p:spPr>
          <a:xfrm flipV="1">
            <a:off x="5257965" y="3209508"/>
            <a:ext cx="243425" cy="266858"/>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15" name="TextBox 14">
            <a:extLst>
              <a:ext uri="{FF2B5EF4-FFF2-40B4-BE49-F238E27FC236}">
                <a16:creationId xmlns:a16="http://schemas.microsoft.com/office/drawing/2014/main" id="{4FC67944-4102-84E8-7E33-BD8D685BC595}"/>
              </a:ext>
            </a:extLst>
          </p:cNvPr>
          <p:cNvSpPr txBox="1"/>
          <p:nvPr/>
        </p:nvSpPr>
        <p:spPr>
          <a:xfrm>
            <a:off x="6489575" y="3856696"/>
            <a:ext cx="2469853" cy="707886"/>
          </a:xfrm>
          <a:prstGeom prst="rect">
            <a:avLst/>
          </a:prstGeom>
          <a:noFill/>
          <a:ln>
            <a:noFill/>
          </a:ln>
        </p:spPr>
        <p:txBody>
          <a:bodyPr wrap="square" rtlCol="0">
            <a:spAutoFit/>
          </a:bodyPr>
          <a:lstStyle/>
          <a:p>
            <a:r>
              <a:rPr lang="en-US" sz="2000" b="1" dirty="0">
                <a:solidFill>
                  <a:schemeClr val="bg1"/>
                </a:solidFill>
              </a:rPr>
              <a:t>Main St. Bridge</a:t>
            </a:r>
          </a:p>
          <a:p>
            <a:r>
              <a:rPr lang="en-US" sz="2000" b="1" dirty="0">
                <a:solidFill>
                  <a:schemeClr val="bg1"/>
                </a:solidFill>
              </a:rPr>
              <a:t>(City owned) </a:t>
            </a:r>
          </a:p>
        </p:txBody>
      </p:sp>
      <p:cxnSp>
        <p:nvCxnSpPr>
          <p:cNvPr id="16" name="Straight Arrow Connector 15">
            <a:extLst>
              <a:ext uri="{FF2B5EF4-FFF2-40B4-BE49-F238E27FC236}">
                <a16:creationId xmlns:a16="http://schemas.microsoft.com/office/drawing/2014/main" id="{88F56052-35C3-C4B6-31E4-4178C8F7EDC6}"/>
              </a:ext>
            </a:extLst>
          </p:cNvPr>
          <p:cNvCxnSpPr>
            <a:cxnSpLocks/>
            <a:stCxn id="15" idx="1"/>
          </p:cNvCxnSpPr>
          <p:nvPr/>
        </p:nvCxnSpPr>
        <p:spPr>
          <a:xfrm flipH="1" flipV="1">
            <a:off x="6077753" y="4118306"/>
            <a:ext cx="411822" cy="92333"/>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17" name="Straight Arrow Connector 16">
            <a:extLst>
              <a:ext uri="{FF2B5EF4-FFF2-40B4-BE49-F238E27FC236}">
                <a16:creationId xmlns:a16="http://schemas.microsoft.com/office/drawing/2014/main" id="{32D59490-684B-6961-C2F8-993F667219B6}"/>
              </a:ext>
            </a:extLst>
          </p:cNvPr>
          <p:cNvCxnSpPr>
            <a:cxnSpLocks/>
            <a:stCxn id="12" idx="3"/>
          </p:cNvCxnSpPr>
          <p:nvPr/>
        </p:nvCxnSpPr>
        <p:spPr>
          <a:xfrm flipV="1">
            <a:off x="8714395" y="3283900"/>
            <a:ext cx="306785" cy="97205"/>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18" name="Straight Arrow Connector 17">
            <a:extLst>
              <a:ext uri="{FF2B5EF4-FFF2-40B4-BE49-F238E27FC236}">
                <a16:creationId xmlns:a16="http://schemas.microsoft.com/office/drawing/2014/main" id="{EA57220C-BC9B-889D-6DFB-25DD2FD1C23D}"/>
              </a:ext>
            </a:extLst>
          </p:cNvPr>
          <p:cNvCxnSpPr>
            <a:cxnSpLocks/>
          </p:cNvCxnSpPr>
          <p:nvPr/>
        </p:nvCxnSpPr>
        <p:spPr>
          <a:xfrm>
            <a:off x="5059511" y="1796582"/>
            <a:ext cx="396909" cy="347011"/>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34C410F7-4DF8-EC10-51EC-43E97E3B62BC}"/>
              </a:ext>
            </a:extLst>
          </p:cNvPr>
          <p:cNvSpPr txBox="1"/>
          <p:nvPr/>
        </p:nvSpPr>
        <p:spPr>
          <a:xfrm>
            <a:off x="1174544" y="6371791"/>
            <a:ext cx="1920806" cy="400110"/>
          </a:xfrm>
          <a:prstGeom prst="rect">
            <a:avLst/>
          </a:prstGeom>
          <a:noFill/>
          <a:ln>
            <a:noFill/>
          </a:ln>
        </p:spPr>
        <p:txBody>
          <a:bodyPr wrap="square" rtlCol="0">
            <a:spAutoFit/>
          </a:bodyPr>
          <a:lstStyle/>
          <a:p>
            <a:r>
              <a:rPr lang="en-US" sz="2000" b="1" dirty="0">
                <a:solidFill>
                  <a:schemeClr val="bg1"/>
                </a:solidFill>
              </a:rPr>
              <a:t>West 3</a:t>
            </a:r>
            <a:r>
              <a:rPr lang="en-US" sz="2000" b="1" baseline="30000" dirty="0">
                <a:solidFill>
                  <a:schemeClr val="bg1"/>
                </a:solidFill>
              </a:rPr>
              <a:t>rd</a:t>
            </a:r>
            <a:r>
              <a:rPr lang="en-US" sz="2000" b="1" dirty="0">
                <a:solidFill>
                  <a:schemeClr val="bg1"/>
                </a:solidFill>
              </a:rPr>
              <a:t> St.</a:t>
            </a:r>
          </a:p>
        </p:txBody>
      </p:sp>
      <p:cxnSp>
        <p:nvCxnSpPr>
          <p:cNvPr id="20" name="Straight Arrow Connector 19">
            <a:extLst>
              <a:ext uri="{FF2B5EF4-FFF2-40B4-BE49-F238E27FC236}">
                <a16:creationId xmlns:a16="http://schemas.microsoft.com/office/drawing/2014/main" id="{A58196CD-A39F-C3B2-6031-C1251FFC6317}"/>
              </a:ext>
            </a:extLst>
          </p:cNvPr>
          <p:cNvCxnSpPr>
            <a:cxnSpLocks/>
            <a:stCxn id="19" idx="1"/>
          </p:cNvCxnSpPr>
          <p:nvPr/>
        </p:nvCxnSpPr>
        <p:spPr>
          <a:xfrm flipH="1" flipV="1">
            <a:off x="882129" y="6046839"/>
            <a:ext cx="292415" cy="525007"/>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37" name="Content Placeholder 36">
            <a:extLst>
              <a:ext uri="{FF2B5EF4-FFF2-40B4-BE49-F238E27FC236}">
                <a16:creationId xmlns:a16="http://schemas.microsoft.com/office/drawing/2014/main" id="{F7C09D11-62BD-7C29-4903-D9705F4BAD00}"/>
              </a:ext>
            </a:extLst>
          </p:cNvPr>
          <p:cNvSpPr>
            <a:spLocks noGrp="1"/>
          </p:cNvSpPr>
          <p:nvPr>
            <p:ph idx="1"/>
          </p:nvPr>
        </p:nvSpPr>
        <p:spPr>
          <a:xfrm>
            <a:off x="184572" y="800280"/>
            <a:ext cx="8718796" cy="534638"/>
          </a:xfrm>
        </p:spPr>
        <p:txBody>
          <a:bodyPr/>
          <a:lstStyle/>
          <a:p>
            <a:r>
              <a:rPr lang="en-US" dirty="0"/>
              <a:t>Project Area</a:t>
            </a:r>
          </a:p>
        </p:txBody>
      </p:sp>
      <p:sp>
        <p:nvSpPr>
          <p:cNvPr id="40" name="TextBox 39">
            <a:extLst>
              <a:ext uri="{FF2B5EF4-FFF2-40B4-BE49-F238E27FC236}">
                <a16:creationId xmlns:a16="http://schemas.microsoft.com/office/drawing/2014/main" id="{57A8D356-49AD-4AC7-6FE2-2754EF73C8E2}"/>
              </a:ext>
            </a:extLst>
          </p:cNvPr>
          <p:cNvSpPr txBox="1"/>
          <p:nvPr/>
        </p:nvSpPr>
        <p:spPr>
          <a:xfrm>
            <a:off x="5972812" y="2378549"/>
            <a:ext cx="2469852" cy="400110"/>
          </a:xfrm>
          <a:prstGeom prst="rect">
            <a:avLst/>
          </a:prstGeom>
          <a:noFill/>
          <a:ln>
            <a:noFill/>
          </a:ln>
        </p:spPr>
        <p:txBody>
          <a:bodyPr wrap="square" rtlCol="0">
            <a:spAutoFit/>
          </a:bodyPr>
          <a:lstStyle/>
          <a:p>
            <a:r>
              <a:rPr lang="en-US" sz="2000" b="1" dirty="0">
                <a:solidFill>
                  <a:schemeClr val="bg1"/>
                </a:solidFill>
              </a:rPr>
              <a:t>“Spur Route” Bridge </a:t>
            </a:r>
          </a:p>
        </p:txBody>
      </p:sp>
      <p:cxnSp>
        <p:nvCxnSpPr>
          <p:cNvPr id="41" name="Straight Arrow Connector 40">
            <a:extLst>
              <a:ext uri="{FF2B5EF4-FFF2-40B4-BE49-F238E27FC236}">
                <a16:creationId xmlns:a16="http://schemas.microsoft.com/office/drawing/2014/main" id="{8F33A323-75ED-120A-3683-72D69F287E61}"/>
              </a:ext>
            </a:extLst>
          </p:cNvPr>
          <p:cNvCxnSpPr>
            <a:cxnSpLocks/>
          </p:cNvCxnSpPr>
          <p:nvPr/>
        </p:nvCxnSpPr>
        <p:spPr>
          <a:xfrm flipH="1">
            <a:off x="5746468" y="2653556"/>
            <a:ext cx="350949" cy="399524"/>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45" name="Straight Arrow Connector 44">
            <a:extLst>
              <a:ext uri="{FF2B5EF4-FFF2-40B4-BE49-F238E27FC236}">
                <a16:creationId xmlns:a16="http://schemas.microsoft.com/office/drawing/2014/main" id="{D8D7E65A-191B-0221-6075-D4E096DF27F9}"/>
              </a:ext>
            </a:extLst>
          </p:cNvPr>
          <p:cNvCxnSpPr>
            <a:cxnSpLocks/>
          </p:cNvCxnSpPr>
          <p:nvPr/>
        </p:nvCxnSpPr>
        <p:spPr>
          <a:xfrm flipH="1" flipV="1">
            <a:off x="1649045" y="4564582"/>
            <a:ext cx="227207" cy="240920"/>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47" name="TextBox 46">
            <a:extLst>
              <a:ext uri="{FF2B5EF4-FFF2-40B4-BE49-F238E27FC236}">
                <a16:creationId xmlns:a16="http://schemas.microsoft.com/office/drawing/2014/main" id="{A8C7358D-0A1D-B032-34E0-A78B2F7613F3}"/>
              </a:ext>
            </a:extLst>
          </p:cNvPr>
          <p:cNvSpPr txBox="1"/>
          <p:nvPr/>
        </p:nvSpPr>
        <p:spPr>
          <a:xfrm>
            <a:off x="115213" y="2578604"/>
            <a:ext cx="1533832" cy="400110"/>
          </a:xfrm>
          <a:prstGeom prst="rect">
            <a:avLst/>
          </a:prstGeom>
          <a:noFill/>
          <a:ln>
            <a:noFill/>
          </a:ln>
        </p:spPr>
        <p:txBody>
          <a:bodyPr wrap="square" rtlCol="0">
            <a:spAutoFit/>
          </a:bodyPr>
          <a:lstStyle/>
          <a:p>
            <a:r>
              <a:rPr lang="en-US" sz="2000" b="1" dirty="0">
                <a:solidFill>
                  <a:schemeClr val="bg1"/>
                </a:solidFill>
              </a:rPr>
              <a:t>Brighton St.</a:t>
            </a:r>
          </a:p>
        </p:txBody>
      </p:sp>
      <p:cxnSp>
        <p:nvCxnSpPr>
          <p:cNvPr id="48" name="Straight Arrow Connector 47">
            <a:extLst>
              <a:ext uri="{FF2B5EF4-FFF2-40B4-BE49-F238E27FC236}">
                <a16:creationId xmlns:a16="http://schemas.microsoft.com/office/drawing/2014/main" id="{FE485FE9-B223-4974-7036-016E8DC7838B}"/>
              </a:ext>
            </a:extLst>
          </p:cNvPr>
          <p:cNvCxnSpPr>
            <a:cxnSpLocks/>
          </p:cNvCxnSpPr>
          <p:nvPr/>
        </p:nvCxnSpPr>
        <p:spPr>
          <a:xfrm>
            <a:off x="1533832" y="2959247"/>
            <a:ext cx="342420" cy="373255"/>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52" name="TextBox 51">
            <a:extLst>
              <a:ext uri="{FF2B5EF4-FFF2-40B4-BE49-F238E27FC236}">
                <a16:creationId xmlns:a16="http://schemas.microsoft.com/office/drawing/2014/main" id="{632D1BCB-5902-69F7-8039-595B2DA28709}"/>
              </a:ext>
            </a:extLst>
          </p:cNvPr>
          <p:cNvSpPr txBox="1"/>
          <p:nvPr/>
        </p:nvSpPr>
        <p:spPr>
          <a:xfrm>
            <a:off x="2704160" y="2384336"/>
            <a:ext cx="2449000" cy="400110"/>
          </a:xfrm>
          <a:prstGeom prst="rect">
            <a:avLst/>
          </a:prstGeom>
          <a:noFill/>
          <a:ln>
            <a:noFill/>
          </a:ln>
        </p:spPr>
        <p:txBody>
          <a:bodyPr wrap="square" rtlCol="0">
            <a:spAutoFit/>
          </a:bodyPr>
          <a:lstStyle/>
          <a:p>
            <a:r>
              <a:rPr lang="en-US" sz="2000" b="1" dirty="0">
                <a:solidFill>
                  <a:schemeClr val="bg1"/>
                </a:solidFill>
              </a:rPr>
              <a:t>Trusses</a:t>
            </a:r>
          </a:p>
        </p:txBody>
      </p:sp>
      <p:cxnSp>
        <p:nvCxnSpPr>
          <p:cNvPr id="53" name="Straight Arrow Connector 52">
            <a:extLst>
              <a:ext uri="{FF2B5EF4-FFF2-40B4-BE49-F238E27FC236}">
                <a16:creationId xmlns:a16="http://schemas.microsoft.com/office/drawing/2014/main" id="{809DE04D-4331-E203-A8D5-6E54DA19B162}"/>
              </a:ext>
            </a:extLst>
          </p:cNvPr>
          <p:cNvCxnSpPr>
            <a:cxnSpLocks/>
          </p:cNvCxnSpPr>
          <p:nvPr/>
        </p:nvCxnSpPr>
        <p:spPr>
          <a:xfrm flipH="1">
            <a:off x="2438400" y="2778659"/>
            <a:ext cx="776748" cy="802501"/>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56" name="Straight Arrow Connector 55">
            <a:extLst>
              <a:ext uri="{FF2B5EF4-FFF2-40B4-BE49-F238E27FC236}">
                <a16:creationId xmlns:a16="http://schemas.microsoft.com/office/drawing/2014/main" id="{484D0B03-17E3-1BFA-2C0A-1105488DFE7C}"/>
              </a:ext>
            </a:extLst>
          </p:cNvPr>
          <p:cNvCxnSpPr>
            <a:cxnSpLocks/>
          </p:cNvCxnSpPr>
          <p:nvPr/>
        </p:nvCxnSpPr>
        <p:spPr>
          <a:xfrm>
            <a:off x="3215148" y="2778659"/>
            <a:ext cx="747252" cy="505241"/>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61" name="Straight Arrow Connector 60">
            <a:extLst>
              <a:ext uri="{FF2B5EF4-FFF2-40B4-BE49-F238E27FC236}">
                <a16:creationId xmlns:a16="http://schemas.microsoft.com/office/drawing/2014/main" id="{6D6D2E58-F856-8AA4-AE2E-FCD24FC50ED0}"/>
              </a:ext>
            </a:extLst>
          </p:cNvPr>
          <p:cNvCxnSpPr>
            <a:cxnSpLocks/>
          </p:cNvCxnSpPr>
          <p:nvPr/>
        </p:nvCxnSpPr>
        <p:spPr>
          <a:xfrm flipH="1" flipV="1">
            <a:off x="3512643" y="4805502"/>
            <a:ext cx="1031327" cy="1048928"/>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
        <p:nvSpPr>
          <p:cNvPr id="63" name="TextBox 62">
            <a:extLst>
              <a:ext uri="{FF2B5EF4-FFF2-40B4-BE49-F238E27FC236}">
                <a16:creationId xmlns:a16="http://schemas.microsoft.com/office/drawing/2014/main" id="{EAC463BB-6469-B88F-C29B-F4F45D6EDB50}"/>
              </a:ext>
            </a:extLst>
          </p:cNvPr>
          <p:cNvSpPr txBox="1"/>
          <p:nvPr/>
        </p:nvSpPr>
        <p:spPr>
          <a:xfrm>
            <a:off x="4040575" y="5863960"/>
            <a:ext cx="2449000" cy="707886"/>
          </a:xfrm>
          <a:prstGeom prst="rect">
            <a:avLst/>
          </a:prstGeom>
          <a:noFill/>
          <a:ln>
            <a:noFill/>
          </a:ln>
        </p:spPr>
        <p:txBody>
          <a:bodyPr wrap="square" rtlCol="0">
            <a:spAutoFit/>
          </a:bodyPr>
          <a:lstStyle/>
          <a:p>
            <a:r>
              <a:rPr lang="en-US" sz="2000" b="1" dirty="0">
                <a:solidFill>
                  <a:schemeClr val="bg1"/>
                </a:solidFill>
              </a:rPr>
              <a:t>Lehigh River, Canal and Sand Island</a:t>
            </a:r>
          </a:p>
        </p:txBody>
      </p:sp>
      <p:cxnSp>
        <p:nvCxnSpPr>
          <p:cNvPr id="69" name="Straight Arrow Connector 68">
            <a:extLst>
              <a:ext uri="{FF2B5EF4-FFF2-40B4-BE49-F238E27FC236}">
                <a16:creationId xmlns:a16="http://schemas.microsoft.com/office/drawing/2014/main" id="{29D8AFDB-26EA-E5B9-6642-56F2AC5706B7}"/>
              </a:ext>
            </a:extLst>
          </p:cNvPr>
          <p:cNvCxnSpPr>
            <a:cxnSpLocks/>
          </p:cNvCxnSpPr>
          <p:nvPr/>
        </p:nvCxnSpPr>
        <p:spPr>
          <a:xfrm flipH="1" flipV="1">
            <a:off x="3962400" y="4792801"/>
            <a:ext cx="581570" cy="1061629"/>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cxnSp>
        <p:nvCxnSpPr>
          <p:cNvPr id="70" name="Straight Arrow Connector 69">
            <a:extLst>
              <a:ext uri="{FF2B5EF4-FFF2-40B4-BE49-F238E27FC236}">
                <a16:creationId xmlns:a16="http://schemas.microsoft.com/office/drawing/2014/main" id="{F9FE725D-87F1-836B-1B64-E5766CD34D5A}"/>
              </a:ext>
            </a:extLst>
          </p:cNvPr>
          <p:cNvCxnSpPr>
            <a:cxnSpLocks/>
          </p:cNvCxnSpPr>
          <p:nvPr/>
        </p:nvCxnSpPr>
        <p:spPr>
          <a:xfrm flipH="1" flipV="1">
            <a:off x="4236315" y="4711841"/>
            <a:ext cx="307655" cy="1152119"/>
          </a:xfrm>
          <a:prstGeom prst="straightConnector1">
            <a:avLst/>
          </a:prstGeom>
          <a:ln w="38100">
            <a:solidFill>
              <a:schemeClr val="bg1"/>
            </a:solidFil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79874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Utilities</a:t>
            </a:r>
          </a:p>
        </p:txBody>
      </p:sp>
      <p:sp>
        <p:nvSpPr>
          <p:cNvPr id="7" name="Content Placeholder 6">
            <a:extLst>
              <a:ext uri="{FF2B5EF4-FFF2-40B4-BE49-F238E27FC236}">
                <a16:creationId xmlns:a16="http://schemas.microsoft.com/office/drawing/2014/main" id="{F6DD04B6-E151-4EB9-ACD2-4415AC08866A}"/>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02529046-796B-24D9-4057-CDB37F6E904A}"/>
              </a:ext>
            </a:extLst>
          </p:cNvPr>
          <p:cNvSpPr txBox="1">
            <a:spLocks/>
          </p:cNvSpPr>
          <p:nvPr/>
        </p:nvSpPr>
        <p:spPr>
          <a:xfrm>
            <a:off x="418787" y="586248"/>
            <a:ext cx="7953687" cy="457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4" name="Content Placeholder 4" descr="A picture containing map&#10;&#10;Description automatically generated">
            <a:extLst>
              <a:ext uri="{FF2B5EF4-FFF2-40B4-BE49-F238E27FC236}">
                <a16:creationId xmlns:a16="http://schemas.microsoft.com/office/drawing/2014/main" id="{64313E8E-7A83-60D2-0593-7EC030236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61"/>
            <a:ext cx="9144000" cy="5985466"/>
          </a:xfrm>
          <a:prstGeom prst="rect">
            <a:avLst/>
          </a:prstGeom>
        </p:spPr>
      </p:pic>
    </p:spTree>
    <p:extLst>
      <p:ext uri="{BB962C8B-B14F-4D97-AF65-F5344CB8AC3E}">
        <p14:creationId xmlns:p14="http://schemas.microsoft.com/office/powerpoint/2010/main" val="859037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8AD017-8AA6-454D-B1D3-1278253E8AB1}"/>
              </a:ext>
            </a:extLst>
          </p:cNvPr>
          <p:cNvSpPr>
            <a:spLocks noGrp="1"/>
          </p:cNvSpPr>
          <p:nvPr>
            <p:ph type="body" sz="quarter" idx="14"/>
          </p:nvPr>
        </p:nvSpPr>
        <p:spPr>
          <a:xfrm>
            <a:off x="184572" y="25506"/>
            <a:ext cx="8746086" cy="1386919"/>
          </a:xfrm>
        </p:spPr>
        <p:txBody>
          <a:bodyPr/>
          <a:lstStyle/>
          <a:p>
            <a:r>
              <a:rPr lang="en-US" sz="3000" dirty="0"/>
              <a:t>railroads</a:t>
            </a:r>
          </a:p>
        </p:txBody>
      </p:sp>
      <p:sp>
        <p:nvSpPr>
          <p:cNvPr id="7" name="Content Placeholder 6">
            <a:extLst>
              <a:ext uri="{FF2B5EF4-FFF2-40B4-BE49-F238E27FC236}">
                <a16:creationId xmlns:a16="http://schemas.microsoft.com/office/drawing/2014/main" id="{F6DD04B6-E151-4EB9-ACD2-4415AC08866A}"/>
              </a:ext>
            </a:extLst>
          </p:cNvPr>
          <p:cNvSpPr>
            <a:spLocks noGrp="1"/>
          </p:cNvSpPr>
          <p:nvPr>
            <p:ph idx="1"/>
          </p:nvPr>
        </p:nvSpPr>
        <p:spPr>
          <a:xfrm>
            <a:off x="184572" y="735291"/>
            <a:ext cx="8718796" cy="5403743"/>
          </a:xfrm>
        </p:spPr>
        <p:txBody>
          <a:bodyPr/>
          <a:lstStyle/>
          <a:p>
            <a:endParaRPr lang="en-US" dirty="0"/>
          </a:p>
          <a:p>
            <a:endParaRPr lang="en-US" dirty="0"/>
          </a:p>
        </p:txBody>
      </p:sp>
      <p:sp>
        <p:nvSpPr>
          <p:cNvPr id="2" name="Content Placeholder 2">
            <a:extLst>
              <a:ext uri="{FF2B5EF4-FFF2-40B4-BE49-F238E27FC236}">
                <a16:creationId xmlns:a16="http://schemas.microsoft.com/office/drawing/2014/main" id="{02529046-796B-24D9-4057-CDB37F6E904A}"/>
              </a:ext>
            </a:extLst>
          </p:cNvPr>
          <p:cNvSpPr txBox="1">
            <a:spLocks/>
          </p:cNvSpPr>
          <p:nvPr/>
        </p:nvSpPr>
        <p:spPr>
          <a:xfrm>
            <a:off x="418787" y="586248"/>
            <a:ext cx="7953687" cy="457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Content Placeholder 4" descr="Map&#10;&#10;Description automatically generated">
            <a:extLst>
              <a:ext uri="{FF2B5EF4-FFF2-40B4-BE49-F238E27FC236}">
                <a16:creationId xmlns:a16="http://schemas.microsoft.com/office/drawing/2014/main" id="{52698566-731B-86F5-A466-9CE02BDC9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6856"/>
            <a:ext cx="9090893" cy="5931704"/>
          </a:xfrm>
          <a:prstGeom prst="rect">
            <a:avLst/>
          </a:prstGeom>
        </p:spPr>
      </p:pic>
    </p:spTree>
    <p:extLst>
      <p:ext uri="{BB962C8B-B14F-4D97-AF65-F5344CB8AC3E}">
        <p14:creationId xmlns:p14="http://schemas.microsoft.com/office/powerpoint/2010/main" val="3228682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7fa46b8-1a15-48a4-b970-8de81670df8c" xsi:nil="true"/>
    <lcf76f155ced4ddcb4097134ff3c332f xmlns="2e3da66c-1e3e-47d6-bd7d-878d2a9de81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3983EC324079459AE1C03ACE81173F" ma:contentTypeVersion="19" ma:contentTypeDescription="Create a new document." ma:contentTypeScope="" ma:versionID="dbc4a80c5edfa658ee0844ae29de3e3b">
  <xsd:schema xmlns:xsd="http://www.w3.org/2001/XMLSchema" xmlns:xs="http://www.w3.org/2001/XMLSchema" xmlns:p="http://schemas.microsoft.com/office/2006/metadata/properties" xmlns:ns2="2e3da66c-1e3e-47d6-bd7d-878d2a9de817" xmlns:ns3="57fa46b8-1a15-48a4-b970-8de81670df8c" targetNamespace="http://schemas.microsoft.com/office/2006/metadata/properties" ma:root="true" ma:fieldsID="f2ce54f7577299b7569cce3e8bf62eb8" ns2:_="" ns3:_="">
    <xsd:import namespace="2e3da66c-1e3e-47d6-bd7d-878d2a9de817"/>
    <xsd:import namespace="57fa46b8-1a15-48a4-b970-8de81670df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da66c-1e3e-47d6-bd7d-878d2a9de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0cba55-4a0b-4209-a46e-42b7add81a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fa46b8-1a15-48a4-b970-8de81670df8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93c1a9-e2d8-466e-ad08-9f7c2d0819cb}" ma:internalName="TaxCatchAll" ma:showField="CatchAllData" ma:web="57fa46b8-1a15-48a4-b970-8de81670df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F2E402-F981-4602-8B7E-2293DA42B937}">
  <ds:schemaRefs>
    <ds:schemaRef ds:uri="http://schemas.microsoft.com/sharepoint/v3/contenttype/forms"/>
  </ds:schemaRefs>
</ds:datastoreItem>
</file>

<file path=customXml/itemProps2.xml><?xml version="1.0" encoding="utf-8"?>
<ds:datastoreItem xmlns:ds="http://schemas.openxmlformats.org/officeDocument/2006/customXml" ds:itemID="{6059CD80-ADCB-4732-A6B3-7F3E8152429B}">
  <ds:schemaRefs>
    <ds:schemaRef ds:uri="http://purl.org/dc/dcmitype/"/>
    <ds:schemaRef ds:uri="http://schemas.microsoft.com/sharepoint/v3"/>
    <ds:schemaRef ds:uri="3397c466-6b37-49d3-9848-d4c4c294a364"/>
    <ds:schemaRef ds:uri="http://purl.org/dc/elements/1.1/"/>
    <ds:schemaRef ds:uri="http://schemas.microsoft.com/office/2006/documentManagement/types"/>
    <ds:schemaRef ds:uri="f025116c-5a4f-4c8f-8f33-0d4875657ad2"/>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 ds:uri="57fa46b8-1a15-48a4-b970-8de81670df8c"/>
    <ds:schemaRef ds:uri="2e3da66c-1e3e-47d6-bd7d-878d2a9de817"/>
  </ds:schemaRefs>
</ds:datastoreItem>
</file>

<file path=customXml/itemProps3.xml><?xml version="1.0" encoding="utf-8"?>
<ds:datastoreItem xmlns:ds="http://schemas.openxmlformats.org/officeDocument/2006/customXml" ds:itemID="{3B08ADA9-1900-4D82-91F4-F2C6A868A4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da66c-1e3e-47d6-bd7d-878d2a9de817"/>
    <ds:schemaRef ds:uri="57fa46b8-1a15-48a4-b970-8de81670d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ec50e16-3787-4697-b086-795dd54b8c9a}" enabled="0" method="" siteId="{7ec50e16-3787-4697-b086-795dd54b8c9a}" removed="1"/>
</clbl:labelList>
</file>

<file path=docProps/app.xml><?xml version="1.0" encoding="utf-8"?>
<Properties xmlns="http://schemas.openxmlformats.org/officeDocument/2006/extended-properties" xmlns:vt="http://schemas.openxmlformats.org/officeDocument/2006/docPropsVTypes">
  <Template>Office Theme</Template>
  <TotalTime>9064</TotalTime>
  <Words>2688</Words>
  <Application>Microsoft Office PowerPoint</Application>
  <PresentationFormat>On-screen Show (4:3)</PresentationFormat>
  <Paragraphs>255</Paragraphs>
  <Slides>23</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Black</vt:lpstr>
      <vt:lpstr>Calibri</vt:lpstr>
      <vt:lpstr>Calibri Light</vt:lpstr>
      <vt:lpstr>helvetica</vt:lpstr>
      <vt:lpstr>Tahoma</vt:lpstr>
      <vt:lpstr>Office Theme</vt:lpstr>
      <vt:lpstr>Mpms 93630 - SR0378 section 03B Hill to Hill Bridge Project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Mears, Wayne E</dc:creator>
  <cp:lastModifiedBy>Brian Teles</cp:lastModifiedBy>
  <cp:revision>211</cp:revision>
  <dcterms:created xsi:type="dcterms:W3CDTF">2020-03-27T16:17:13Z</dcterms:created>
  <dcterms:modified xsi:type="dcterms:W3CDTF">2026-03-15T23:39:02Z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0x010100C43983EC324079459AE1C03ACE81173F</vt:lpwstr>
  </property>
  <property fmtid="{D5CDD505-2E9C-101B-9397-08002B2CF9AE}" pid="3" name="MediaServiceImageTags">
    <vt:lpwstr/>
  </property>
</Properties>
</file>